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a Wils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9"/>
    <p:restoredTop sz="94674"/>
  </p:normalViewPr>
  <p:slideViewPr>
    <p:cSldViewPr snapToGrid="0" snapToObjects="1">
      <p:cViewPr varScale="1">
        <p:scale>
          <a:sx n="135" d="100"/>
          <a:sy n="135" d="100"/>
        </p:scale>
        <p:origin x="176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6T16:07:35.500" idx="1">
    <p:pos x="6000" y="0"/>
    <p:text>Update cover slide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6T16:11:48.694" idx="2">
    <p:pos x="6000" y="0"/>
    <p:text>Find a statistic on incidence of online students with disabilities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-US" dirty="0"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-US" dirty="0"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3136197" y="-30456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arator Page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0" y="1542059"/>
            <a:ext cx="9144000" cy="2054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7057571" y="-91621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25" descr="NWU PPT Wide Opt 2 - No Wordmark_Separator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arator Page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0" y="1542059"/>
            <a:ext cx="9144000" cy="2054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8" name="Shape 28" descr="NWU PPT Wide Opt 2 - No Wordmark_Separator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NWU PPT Wide Opt 2_Master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accesscomputing/tips/" TargetMode="External"/><Relationship Id="rId4" Type="http://schemas.openxmlformats.org/officeDocument/2006/relationships/hyperlink" Target="http://goo.gl/vmJ50p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12cWKCf-5w8" TargetMode="External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-fiL-ApFb_M" TargetMode="External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058800" y="3609125"/>
            <a:ext cx="5047200" cy="58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dl.sps.northwestern.edu/welcome-teachx-attendees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10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Scripting makes captions a snap.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By writing scripts for videos, you’re more likely to stay on-track when talking. And the script can be used as the basis for captions when the video is done.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43800" y="322475"/>
            <a:ext cx="2825700" cy="67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</a:rPr>
              <a:t>Be descriptive!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11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00575" y="127975"/>
            <a:ext cx="4323000" cy="5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Color and Usability</a:t>
            </a:r>
          </a:p>
        </p:txBody>
      </p:sp>
      <p:pic>
        <p:nvPicPr>
          <p:cNvPr id="194" name="Shape 194" descr="Five boxes showing different color contrast ratios, from 1.1 to 1 which is very difficult to read to 21 to 1 which is the easiest to rea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74" y="830050"/>
            <a:ext cx="4194900" cy="361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Four color combinations as they might be perceived by a person who is not colorblind, including red and green, yellow and bright green, light blue and pink, and dark blue and violet. They are distinguishable from one another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275" y="218050"/>
            <a:ext cx="4049525" cy="225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Four color combinations as they might be perceived by a person who is colorblind, including red and green, yellow and bright green, light blue and pink, and dark blue and violet. They are difficult to distinguish from one another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1175" y="2424444"/>
            <a:ext cx="3935425" cy="218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12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00575" y="127975"/>
            <a:ext cx="4323000" cy="5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Color and Usability</a:t>
            </a:r>
          </a:p>
        </p:txBody>
      </p:sp>
      <p:pic>
        <p:nvPicPr>
          <p:cNvPr id="204" name="Shape 204" descr="Three examples of the London Underground route keys, including one as it would be perceived by a person without colorblindness, one as it would be perceived by a person with colorblindness, and one in high contrast black and white with textures to distinguish different lin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461" y="665575"/>
            <a:ext cx="7301739" cy="38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13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300575" y="127975"/>
            <a:ext cx="43229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Formatting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26275" y="638375"/>
            <a:ext cx="76493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Don’t forget about white space.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Better readability for everyone! Especially students with learning disabilities or attention disorders.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26275" y="2022100"/>
            <a:ext cx="7773000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No more “Assignment 1.”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Describe your pages and modules thoroughly, and try using a numbering scheme to keep it concise, i.e. Module 3 Baking Cookies Journal Entry.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26275" y="3405825"/>
            <a:ext cx="73187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Headers are easy!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Headers tag sections so that they can be accessed quickly, and most LMSs have dropdowns you can use instead of coding.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14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300575" y="127975"/>
            <a:ext cx="39629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Composing links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26275" y="1019375"/>
            <a:ext cx="64295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Avoid “Click here” terminology.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Where is </a:t>
            </a:r>
            <a:r>
              <a:rPr lang="en-US" sz="1800" i="1"/>
              <a:t>here</a:t>
            </a:r>
            <a:r>
              <a:rPr lang="en-US" sz="1800"/>
              <a:t>? Be specific and descriptive.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u="sng">
                <a:solidFill>
                  <a:srgbClr val="4E2A84"/>
                </a:solidFill>
                <a:hlinkClick r:id="rId3"/>
              </a:rPr>
              <a:t>30 Accessibility Tips</a:t>
            </a:r>
            <a:r>
              <a:rPr lang="en-US" sz="1800"/>
              <a:t>, not </a:t>
            </a:r>
            <a:r>
              <a:rPr lang="en-US" sz="1800" u="sng">
                <a:solidFill>
                  <a:srgbClr val="4E2A84"/>
                </a:solidFill>
                <a:hlinkClick r:id="rId3"/>
              </a:rPr>
              <a:t>Click here</a:t>
            </a:r>
            <a:r>
              <a:rPr lang="en-US" sz="1800"/>
              <a:t> to view 30 Accessibility Tips.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26275" y="2860300"/>
            <a:ext cx="73187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Don’t leave URLs out in the open.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Screen readers read the whole string in fits and starts.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u="sng">
                <a:solidFill>
                  <a:srgbClr val="4E2A84"/>
                </a:solidFill>
                <a:hlinkClick r:id="rId3"/>
              </a:rPr>
              <a:t>30 Accessibility Tips</a:t>
            </a:r>
            <a:r>
              <a:rPr lang="en-US" sz="1800">
                <a:solidFill>
                  <a:schemeClr val="dk1"/>
                </a:solidFill>
              </a:rPr>
              <a:t>, not </a:t>
            </a:r>
            <a:r>
              <a:rPr lang="en-US" sz="1800" u="sng">
                <a:solidFill>
                  <a:srgbClr val="4E2A84"/>
                </a:solidFill>
                <a:hlinkClick r:id="rId4"/>
              </a:rPr>
              <a:t>http://goo.gl/vmJ50p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15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300575" y="127975"/>
            <a:ext cx="43229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Writing and style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26275" y="2555500"/>
            <a:ext cx="8480400" cy="5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Unexpanded acronyms can be cryptic.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How will you know that SPS refers to the School of Professional Studies?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26275" y="1348425"/>
            <a:ext cx="7318800" cy="5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Write out dates.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Otherwise, screen readers will read strings of numbers.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17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xfrm>
            <a:off x="373375" y="237000"/>
            <a:ext cx="8377200" cy="13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Let’s check out a page with high accessibility.</a:t>
            </a:r>
          </a:p>
        </p:txBody>
      </p:sp>
      <p:sp>
        <p:nvSpPr>
          <p:cNvPr id="236" name="Shape 236" descr="This is an example of a high accessibility content page in Canvas." title="January Learning Webinar on Canvas Accessibility - High Accessibility Example">
            <a:hlinkClick r:id="rId3"/>
          </p:cNvPr>
          <p:cNvSpPr/>
          <p:nvPr/>
        </p:nvSpPr>
        <p:spPr>
          <a:xfrm>
            <a:off x="2053975" y="884000"/>
            <a:ext cx="5016000" cy="3762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18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00575" y="127975"/>
            <a:ext cx="49709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Policy and advocacy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426275" y="1171775"/>
            <a:ext cx="79163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Get that syllabus statement out there.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Make sure your students are aware of the services they can receive.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Many schools provide a template statement.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426275" y="2784100"/>
            <a:ext cx="73187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/>
              <a:t>Advocate with your words.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Explain why you’re taking these steps or making these changes to raise awareness about the need for web accessibility.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  <p:sp>
        <p:nvSpPr>
          <p:cNvPr id="251" name="Shape 251"/>
          <p:cNvSpPr txBox="1"/>
          <p:nvPr/>
        </p:nvSpPr>
        <p:spPr>
          <a:xfrm>
            <a:off x="477000" y="337150"/>
            <a:ext cx="8190000" cy="8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/>
              <a:t>“Deliver an accessible product from Day 1 and the dividends will pay off. If the way you design your course means a student who would otherwise have to self-identify doesn’t, I would say you have leveled the playing field.”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Dr. Alison May, Director of AccessibleNU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0" y="1542059"/>
            <a:ext cx="9144000" cy="20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NWU PPT Wide Opt 2_Cover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8427357" y="5851071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8010071" y="5751285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850" y="1716225"/>
            <a:ext cx="2259399" cy="2259399"/>
          </a:xfrm>
          <a:prstGeom prst="rect">
            <a:avLst/>
          </a:prstGeom>
          <a:noFill/>
          <a:ln w="114300" cap="flat" cmpd="sng">
            <a:solidFill>
              <a:srgbClr val="4E2A84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3199" y="1716224"/>
            <a:ext cx="2259399" cy="2259399"/>
          </a:xfrm>
          <a:prstGeom prst="rect">
            <a:avLst/>
          </a:prstGeom>
          <a:noFill/>
          <a:ln w="114300" cap="flat" cmpd="sng">
            <a:solidFill>
              <a:srgbClr val="4E2A84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0" name="Shape 110"/>
          <p:cNvSpPr txBox="1"/>
          <p:nvPr/>
        </p:nvSpPr>
        <p:spPr>
          <a:xfrm>
            <a:off x="1061000" y="4071600"/>
            <a:ext cx="32237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CHRISTINE SCHERER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/>
              <a:t>Content Specialist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christine.scherer@northwestern.edu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016650" y="4071600"/>
            <a:ext cx="32237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KRISTINA WILSON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/>
              <a:t>Learning Designer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/>
              <a:t>krissy@northwestern.edu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3320800" y="892425"/>
            <a:ext cx="2730900" cy="53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Facilitators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0" y="706509"/>
            <a:ext cx="9144000" cy="205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Thank you for joining us!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40775" y="3596150"/>
            <a:ext cx="7847399" cy="114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Please contact 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Christine Scherer (christine.scherer@northwestern.edu)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or Kristina Wilson (krissy@northwestern.edu)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with any additional questions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992575" y="2108975"/>
            <a:ext cx="7246500" cy="58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Download the slides at: </a:t>
            </a:r>
            <a:r>
              <a:rPr lang="en-US" i="1">
                <a:solidFill>
                  <a:srgbClr val="FFFFFF"/>
                </a:solidFill>
              </a:rPr>
              <a:t>dl.sps.northwestern.edu/welcome-teachx-attendees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0" y="1644926"/>
            <a:ext cx="9144000" cy="88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What is web accessibility?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0" y="2329075"/>
            <a:ext cx="9144000" cy="140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400">
                <a:solidFill>
                  <a:schemeClr val="lt1"/>
                </a:solidFill>
              </a:rPr>
              <a:t>Why should you care?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125" name="Shape 125"/>
          <p:cNvSpPr txBox="1"/>
          <p:nvPr/>
        </p:nvSpPr>
        <p:spPr>
          <a:xfrm>
            <a:off x="992700" y="351625"/>
            <a:ext cx="7158600" cy="8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How many students does web accessibility help?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More than you think!</a:t>
            </a:r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  <a:p>
            <a:pPr lvl="0" algn="l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26" name="Shape 126"/>
          <p:cNvSpPr/>
          <p:nvPr/>
        </p:nvSpPr>
        <p:spPr>
          <a:xfrm>
            <a:off x="5901000" y="1415125"/>
            <a:ext cx="2250300" cy="225030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6051750" y="2108650"/>
            <a:ext cx="1948800" cy="11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 b="1">
                <a:solidFill>
                  <a:srgbClr val="FFFFFF"/>
                </a:solidFill>
              </a:rPr>
              <a:t>17%+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901000" y="3666650"/>
            <a:ext cx="2250300" cy="8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Students requesting accommodations at Northwestern</a:t>
            </a:r>
          </a:p>
        </p:txBody>
      </p:sp>
      <p:sp>
        <p:nvSpPr>
          <p:cNvPr id="129" name="Shape 129"/>
          <p:cNvSpPr/>
          <p:nvPr/>
        </p:nvSpPr>
        <p:spPr>
          <a:xfrm>
            <a:off x="1221300" y="1415112"/>
            <a:ext cx="2250300" cy="2250300"/>
          </a:xfrm>
          <a:prstGeom prst="ellipse">
            <a:avLst/>
          </a:prstGeom>
          <a:solidFill>
            <a:srgbClr val="4E2A8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1372050" y="2108637"/>
            <a:ext cx="1948800" cy="11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 b="1">
                <a:solidFill>
                  <a:srgbClr val="FFFFFF"/>
                </a:solidFill>
              </a:rPr>
              <a:t>~70%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992700" y="3666650"/>
            <a:ext cx="2745300" cy="8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/>
              <a:t>Online students with disabilities do not request accommodations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4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478950" y="323850"/>
            <a:ext cx="8186100" cy="13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000000"/>
                </a:solidFill>
              </a:rPr>
              <a:t>Let’s check out a page with low accessibility.</a:t>
            </a:r>
          </a:p>
        </p:txBody>
      </p:sp>
      <p:sp>
        <p:nvSpPr>
          <p:cNvPr id="138" name="Shape 138" descr="This is an example of a low accessibility content page in Canvas." title="January Learning Webinar on Canvas Accessibility - Low Accessibility Example">
            <a:hlinkClick r:id="rId3"/>
          </p:cNvPr>
          <p:cNvSpPr/>
          <p:nvPr/>
        </p:nvSpPr>
        <p:spPr>
          <a:xfrm>
            <a:off x="2108912" y="947850"/>
            <a:ext cx="4926175" cy="36945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5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00575" y="127975"/>
            <a:ext cx="35231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Be descriptive!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505200" y="577000"/>
            <a:ext cx="21335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/>
              <a:t>Describe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329850" y="1394600"/>
            <a:ext cx="2484300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>
                <a:solidFill>
                  <a:srgbClr val="4E2A84"/>
                </a:solidFill>
              </a:rPr>
              <a:t>VIDEO</a:t>
            </a:r>
            <a:r>
              <a:rPr lang="en-US" sz="4800"/>
              <a:t>,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182850" y="2118950"/>
            <a:ext cx="2778300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>
                <a:solidFill>
                  <a:srgbClr val="4E2A84"/>
                </a:solidFill>
              </a:rPr>
              <a:t>IMAGES</a:t>
            </a:r>
            <a:r>
              <a:rPr lang="en-US" sz="4800"/>
              <a:t>,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810400" y="2843300"/>
            <a:ext cx="35231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/>
              <a:t>and </a:t>
            </a:r>
            <a:r>
              <a:rPr lang="en-US" sz="4800">
                <a:solidFill>
                  <a:srgbClr val="4E2A84"/>
                </a:solidFill>
              </a:rPr>
              <a:t>DATA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329850" y="3794475"/>
            <a:ext cx="2484300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/>
              <a:t>in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6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62262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600"/>
              <a:t>Images need alt-text.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 sz="1800"/>
              <a:t>Context is key to creating good alt-text descriptions.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57200" y="2110552"/>
            <a:ext cx="4040100" cy="24170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-US" sz="1800" dirty="0"/>
              <a:t>Alt-text: President Obama meets with congressional leadership in the Oval Office.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4645026" y="1853097"/>
            <a:ext cx="4041899" cy="29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r>
              <a:rPr lang="en-US" sz="1800" dirty="0"/>
              <a:t>Alt-text: </a:t>
            </a:r>
            <a:r>
              <a:rPr lang="en-US" sz="1800" i="1" dirty="0"/>
              <a:t>none</a:t>
            </a:r>
          </a:p>
        </p:txBody>
      </p:sp>
      <p:pic>
        <p:nvPicPr>
          <p:cNvPr id="159" name="Shape 159" descr="p091216ps-05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25" y="1678262"/>
            <a:ext cx="2680474" cy="178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book-icon-black-good-galleries--2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8300" y="1678277"/>
            <a:ext cx="1916025" cy="191144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300575" y="127975"/>
            <a:ext cx="3523200" cy="5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Be descriptive!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7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6500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000"/>
              <a:t>Complex images require detailed alt-text.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 sz="1800"/>
              <a:t>Graphs, charts, and maps need in-depth descriptions.</a:t>
            </a:r>
          </a:p>
        </p:txBody>
      </p:sp>
      <p:pic>
        <p:nvPicPr>
          <p:cNvPr id="169" name="Shape 169" descr="zika-by-state-report-10-06-20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762" y="1514074"/>
            <a:ext cx="6042474" cy="30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300575" y="127975"/>
            <a:ext cx="3523200" cy="5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Be descriptive!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91400" y="170075"/>
            <a:ext cx="2825700" cy="67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</a:rPr>
              <a:t>Be descriptive!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/>
              <a:t>Audio and video need alt-text, too.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800"/>
              <a:t>Transcripts and captions support a number of students.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Hearing impaired students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Non-native English speakers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Commuters watching on public transit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Many more!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553</Words>
  <Application>Microsoft Macintosh PowerPoint</Application>
  <PresentationFormat>On-screen Show (16:9)</PresentationFormat>
  <Paragraphs>119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PowerPoint Presentation</vt:lpstr>
      <vt:lpstr>What is web accessibility?</vt:lpstr>
      <vt:lpstr>PowerPoint Presentation</vt:lpstr>
      <vt:lpstr>PowerPoint Presentation</vt:lpstr>
      <vt:lpstr>PowerPoint Presentation</vt:lpstr>
      <vt:lpstr>Images need alt-text. Context is key to creating good alt-text descriptions.</vt:lpstr>
      <vt:lpstr>Complex images require detailed alt-text. Graphs, charts, and maps need in-depth descriptions.</vt:lpstr>
      <vt:lpstr>Be descriptive!</vt:lpstr>
      <vt:lpstr>Be descriptive!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 for joining us!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Wilson, Kristina</cp:lastModifiedBy>
  <cp:revision>3</cp:revision>
  <dcterms:modified xsi:type="dcterms:W3CDTF">2017-05-03T18:20:09Z</dcterms:modified>
</cp:coreProperties>
</file>