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61"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custDataLst>
    <p:tags r:id="rId18"/>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0" d="100"/>
          <a:sy n="140" d="100"/>
        </p:scale>
        <p:origin x="16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597670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CS: Thank you for coming! Etc.</a:t>
            </a:r>
          </a:p>
        </p:txBody>
      </p:sp>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0196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r>
              <a:rPr lang="en-US" sz="1100">
                <a:latin typeface="Arial"/>
                <a:ea typeface="Arial"/>
                <a:cs typeface="Arial"/>
                <a:sym typeface="Arial"/>
              </a:rPr>
              <a:t>KW:</a:t>
            </a:r>
          </a:p>
          <a:p>
            <a:pPr lvl="0" rtl="0">
              <a:lnSpc>
                <a:spcPct val="115000"/>
              </a:lnSpc>
              <a:spcBef>
                <a:spcPts val="0"/>
              </a:spcBef>
              <a:buNone/>
            </a:pPr>
            <a:r>
              <a:rPr lang="en-US" sz="1100" b="1">
                <a:latin typeface="Arial"/>
                <a:ea typeface="Arial"/>
                <a:cs typeface="Arial"/>
                <a:sym typeface="Arial"/>
              </a:rPr>
              <a:t>Formatting</a:t>
            </a:r>
            <a:r>
              <a:rPr lang="en-US" sz="1100">
                <a:latin typeface="Arial"/>
                <a:ea typeface="Arial"/>
                <a:cs typeface="Arial"/>
                <a:sym typeface="Arial"/>
              </a:rPr>
              <a:t> – Descriptive, specific page titles and module titles.</a:t>
            </a:r>
          </a:p>
          <a:p>
            <a:pPr lvl="0" rtl="0">
              <a:lnSpc>
                <a:spcPct val="115000"/>
              </a:lnSpc>
              <a:spcBef>
                <a:spcPts val="0"/>
              </a:spcBef>
              <a:buNone/>
            </a:pPr>
            <a:r>
              <a:rPr lang="en-US" sz="1100" b="1">
                <a:latin typeface="Arial"/>
                <a:ea typeface="Arial"/>
                <a:cs typeface="Arial"/>
                <a:sym typeface="Arial"/>
              </a:rPr>
              <a:t>Formatting</a:t>
            </a:r>
            <a:r>
              <a:rPr lang="en-US" sz="1100">
                <a:latin typeface="Arial"/>
                <a:ea typeface="Arial"/>
                <a:cs typeface="Arial"/>
                <a:sym typeface="Arial"/>
              </a:rPr>
              <a:t>– Be succinct. This reduces the need for scrolling.</a:t>
            </a:r>
          </a:p>
          <a:p>
            <a:pPr lvl="0" rtl="0">
              <a:lnSpc>
                <a:spcPct val="115000"/>
              </a:lnSpc>
              <a:spcBef>
                <a:spcPts val="0"/>
              </a:spcBef>
              <a:buNone/>
            </a:pPr>
            <a:r>
              <a:rPr lang="en-US" sz="1100" b="1">
                <a:latin typeface="Arial"/>
                <a:ea typeface="Arial"/>
                <a:cs typeface="Arial"/>
                <a:sym typeface="Arial"/>
              </a:rPr>
              <a:t>Formatting</a:t>
            </a:r>
            <a:r>
              <a:rPr lang="en-US" sz="1100">
                <a:latin typeface="Arial"/>
                <a:ea typeface="Arial"/>
                <a:cs typeface="Arial"/>
                <a:sym typeface="Arial"/>
              </a:rPr>
              <a:t>– Use white space to break up paragraphs.</a:t>
            </a:r>
          </a:p>
          <a:p>
            <a:pPr lvl="0" rtl="0">
              <a:lnSpc>
                <a:spcPct val="115000"/>
              </a:lnSpc>
              <a:spcBef>
                <a:spcPts val="0"/>
              </a:spcBef>
              <a:buNone/>
            </a:pPr>
            <a:r>
              <a:rPr lang="en-US" sz="1100" b="1">
                <a:latin typeface="Arial"/>
                <a:ea typeface="Arial"/>
                <a:cs typeface="Arial"/>
                <a:sym typeface="Arial"/>
              </a:rPr>
              <a:t>Formatting </a:t>
            </a:r>
            <a:r>
              <a:rPr lang="en-US" sz="1100">
                <a:latin typeface="Arial"/>
                <a:ea typeface="Arial"/>
                <a:cs typeface="Arial"/>
                <a:sym typeface="Arial"/>
              </a:rPr>
              <a:t>- Use headings. Easy in Canvas! WYSIWIG. (</a:t>
            </a:r>
            <a:r>
              <a:rPr lang="en-US" sz="1100" b="1">
                <a:latin typeface="Arial"/>
                <a:ea typeface="Arial"/>
                <a:cs typeface="Arial"/>
                <a:sym typeface="Arial"/>
              </a:rPr>
              <a:t>Demo</a:t>
            </a:r>
            <a:r>
              <a:rPr lang="en-US" sz="1100">
                <a:latin typeface="Arial"/>
                <a:ea typeface="Arial"/>
                <a:cs typeface="Arial"/>
                <a:sym typeface="Arial"/>
              </a:rPr>
              <a:t>)</a:t>
            </a:r>
          </a:p>
          <a:p>
            <a:pPr lvl="0" rtl="0">
              <a:lnSpc>
                <a:spcPct val="115000"/>
              </a:lnSpc>
              <a:spcBef>
                <a:spcPts val="0"/>
              </a:spcBef>
              <a:buNone/>
            </a:pPr>
            <a:endParaRPr sz="1100">
              <a:latin typeface="Arial"/>
              <a:ea typeface="Arial"/>
              <a:cs typeface="Arial"/>
              <a:sym typeface="Arial"/>
            </a:endParaRPr>
          </a:p>
          <a:p>
            <a:pPr lvl="0" rtl="0">
              <a:lnSpc>
                <a:spcPct val="115000"/>
              </a:lnSpc>
              <a:spcBef>
                <a:spcPts val="0"/>
              </a:spcBef>
              <a:buNone/>
            </a:pPr>
            <a:r>
              <a:rPr lang="en-US" sz="1100">
                <a:latin typeface="Arial"/>
                <a:ea typeface="Arial"/>
                <a:cs typeface="Arial"/>
                <a:sym typeface="Arial"/>
              </a:rPr>
              <a:t>Header 1 is the page title.</a:t>
            </a:r>
          </a:p>
        </p:txBody>
      </p:sp>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46245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US"/>
              <a:t>CS</a:t>
            </a:r>
          </a:p>
        </p:txBody>
      </p:sp>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96609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r>
              <a:rPr lang="en-US" sz="1100">
                <a:latin typeface="Arial"/>
                <a:ea typeface="Arial"/>
                <a:cs typeface="Arial"/>
                <a:sym typeface="Arial"/>
              </a:rPr>
              <a:t>CS:</a:t>
            </a:r>
            <a:r>
              <a:rPr lang="en-US" sz="1100" b="1">
                <a:latin typeface="Arial"/>
                <a:ea typeface="Arial"/>
                <a:cs typeface="Arial"/>
                <a:sym typeface="Arial"/>
              </a:rPr>
              <a:t> Policy</a:t>
            </a:r>
            <a:r>
              <a:rPr lang="en-US" sz="1100">
                <a:latin typeface="Arial"/>
                <a:ea typeface="Arial"/>
                <a:cs typeface="Arial"/>
                <a:sym typeface="Arial"/>
              </a:rPr>
              <a:t> – Syllabus statement connecting students to resources and providing action items for accommodations. (</a:t>
            </a:r>
            <a:r>
              <a:rPr lang="en-US" sz="1100" b="1">
                <a:latin typeface="Arial"/>
                <a:ea typeface="Arial"/>
                <a:cs typeface="Arial"/>
                <a:sym typeface="Arial"/>
              </a:rPr>
              <a:t>Link to AccessibleNU</a:t>
            </a:r>
            <a:r>
              <a:rPr lang="en-US" sz="1100">
                <a:latin typeface="Arial"/>
                <a:ea typeface="Arial"/>
                <a:cs typeface="Arial"/>
                <a:sym typeface="Arial"/>
              </a:rPr>
              <a:t>)</a:t>
            </a:r>
          </a:p>
          <a:p>
            <a:pPr lvl="0" rtl="0">
              <a:lnSpc>
                <a:spcPct val="115000"/>
              </a:lnSpc>
              <a:spcBef>
                <a:spcPts val="0"/>
              </a:spcBef>
              <a:buNone/>
            </a:pPr>
            <a:r>
              <a:rPr lang="en-US" sz="1100">
                <a:latin typeface="Arial"/>
                <a:ea typeface="Arial"/>
                <a:cs typeface="Arial"/>
                <a:sym typeface="Arial"/>
              </a:rPr>
              <a:t>KW:</a:t>
            </a:r>
            <a:r>
              <a:rPr lang="en-US" sz="1100" b="1">
                <a:latin typeface="Arial"/>
                <a:ea typeface="Arial"/>
                <a:cs typeface="Arial"/>
                <a:sym typeface="Arial"/>
              </a:rPr>
              <a:t> Advocacy</a:t>
            </a:r>
            <a:r>
              <a:rPr lang="en-US" sz="1100">
                <a:latin typeface="Arial"/>
                <a:ea typeface="Arial"/>
                <a:cs typeface="Arial"/>
                <a:sym typeface="Arial"/>
              </a:rPr>
              <a:t> – Contextualize. Writing is an opportunity to explain what you’re doing. If you think that students will push back at you for an accessibility technique you’re using, use your words to stand behind web accessibility.</a:t>
            </a:r>
          </a:p>
        </p:txBody>
      </p:sp>
      <p:sp>
        <p:nvSpPr>
          <p:cNvPr id="188" name="Shape 1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21642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11239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US"/>
              <a:t>KW &amp; CS</a:t>
            </a:r>
          </a:p>
          <a:p>
            <a:pPr lvl="0">
              <a:spcBef>
                <a:spcPts val="0"/>
              </a:spcBef>
              <a:buNone/>
            </a:pPr>
            <a:r>
              <a:rPr lang="en-US"/>
              <a:t>These slides will be available on the DL website soon as an accessible PDF!</a:t>
            </a:r>
          </a:p>
        </p:txBody>
      </p:sp>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946151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KW &amp; CS</a:t>
            </a:r>
          </a:p>
        </p:txBody>
      </p:sp>
      <p:sp>
        <p:nvSpPr>
          <p:cNvPr id="209" name="Shape 209"/>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14</a:t>
            </a:fld>
            <a:endParaRPr lang="en-US"/>
          </a:p>
        </p:txBody>
      </p:sp>
    </p:spTree>
    <p:extLst>
      <p:ext uri="{BB962C8B-B14F-4D97-AF65-F5344CB8AC3E}">
        <p14:creationId xmlns:p14="http://schemas.microsoft.com/office/powerpoint/2010/main" val="343858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US"/>
              <a:t>CS: Trains SPS faculty developing and revising courses on SPS accessibility guidelines.</a:t>
            </a:r>
          </a:p>
          <a:p>
            <a:pPr lvl="0">
              <a:spcBef>
                <a:spcPts val="0"/>
              </a:spcBef>
              <a:buNone/>
            </a:pPr>
            <a:r>
              <a:rPr lang="en-US"/>
              <a:t>KW: Developed retroactive ADA compliance workflow for student employees at DePaul SNL.</a:t>
            </a:r>
          </a:p>
        </p:txBody>
      </p:sp>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9738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100000"/>
              <a:buFont typeface="Arial"/>
              <a:buNone/>
            </a:pPr>
            <a:r>
              <a:rPr lang="en-US" sz="1100">
                <a:latin typeface="Arial"/>
                <a:ea typeface="Arial"/>
                <a:cs typeface="Arial"/>
                <a:sym typeface="Arial"/>
              </a:rPr>
              <a:t>CS: 30-second explanation of web accessibility - Ensure that web content is accessible to all users, including those with visual or auditory impairment, physical or mobility impairment, learning disabilities, and a myriad of other special needs. They may access web content using a variety of tools, including screenreaders, magnification tools, captions, and others. Designing for users plus tools equals total web accessibility.</a:t>
            </a:r>
          </a:p>
          <a:p>
            <a:pPr lvl="0" rtl="0">
              <a:lnSpc>
                <a:spcPct val="115000"/>
              </a:lnSpc>
              <a:spcBef>
                <a:spcPts val="0"/>
              </a:spcBef>
              <a:buClr>
                <a:schemeClr val="dk1"/>
              </a:buClr>
              <a:buSzPct val="100000"/>
              <a:buFont typeface="Arial"/>
              <a:buNone/>
            </a:pPr>
            <a:endParaRPr sz="1100">
              <a:latin typeface="Arial"/>
              <a:ea typeface="Arial"/>
              <a:cs typeface="Arial"/>
              <a:sym typeface="Arial"/>
            </a:endParaRPr>
          </a:p>
          <a:p>
            <a:pPr lvl="0" rtl="0">
              <a:lnSpc>
                <a:spcPct val="115000"/>
              </a:lnSpc>
              <a:spcBef>
                <a:spcPts val="0"/>
              </a:spcBef>
              <a:buClr>
                <a:schemeClr val="dk1"/>
              </a:buClr>
              <a:buSzPct val="100000"/>
              <a:buFont typeface="Arial"/>
              <a:buNone/>
            </a:pPr>
            <a:r>
              <a:rPr lang="en-US" sz="1100">
                <a:latin typeface="Arial"/>
                <a:ea typeface="Arial"/>
                <a:cs typeface="Arial"/>
                <a:sym typeface="Arial"/>
              </a:rPr>
              <a:t>KW: Adult students have a higher incidence of disability; least likely to seek accommodations. And others may be more likely to take online courses. Be proactive and anticipate their needs.</a:t>
            </a:r>
          </a:p>
          <a:p>
            <a:pPr lvl="0" rtl="0">
              <a:lnSpc>
                <a:spcPct val="115000"/>
              </a:lnSpc>
              <a:spcBef>
                <a:spcPts val="0"/>
              </a:spcBef>
              <a:buClr>
                <a:schemeClr val="dk1"/>
              </a:buClr>
              <a:buSzPct val="100000"/>
              <a:buFont typeface="Arial"/>
              <a:buNone/>
            </a:pPr>
            <a:endParaRPr sz="1100">
              <a:latin typeface="Arial"/>
              <a:ea typeface="Arial"/>
              <a:cs typeface="Arial"/>
              <a:sym typeface="Arial"/>
            </a:endParaRPr>
          </a:p>
          <a:p>
            <a:pPr lvl="0" rtl="0">
              <a:lnSpc>
                <a:spcPct val="115000"/>
              </a:lnSpc>
              <a:spcBef>
                <a:spcPts val="0"/>
              </a:spcBef>
              <a:buClr>
                <a:schemeClr val="dk1"/>
              </a:buClr>
              <a:buSzPct val="100000"/>
              <a:buFont typeface="Arial"/>
              <a:buNone/>
            </a:pPr>
            <a:r>
              <a:rPr lang="en-US" sz="1100">
                <a:latin typeface="Arial"/>
                <a:ea typeface="Arial"/>
                <a:cs typeface="Arial"/>
                <a:sym typeface="Arial"/>
              </a:rPr>
              <a:t>KW: When you’re writing module content for your online class, it is best practice to contextualize all of the course elements—objectives, readings, activities, assessment. That can mean a good amount of writing from the faculty perspective. You may find yourself doing a lot more writing than you usually would for an on-ground class. </a:t>
            </a:r>
          </a:p>
          <a:p>
            <a:pPr lvl="0" rtl="0">
              <a:lnSpc>
                <a:spcPct val="115000"/>
              </a:lnSpc>
              <a:spcBef>
                <a:spcPts val="0"/>
              </a:spcBef>
              <a:buClr>
                <a:schemeClr val="dk1"/>
              </a:buClr>
              <a:buSzPct val="100000"/>
              <a:buFont typeface="Arial"/>
              <a:buNone/>
            </a:pPr>
            <a:endParaRPr sz="1100">
              <a:latin typeface="Arial"/>
              <a:ea typeface="Arial"/>
              <a:cs typeface="Arial"/>
              <a:sym typeface="Arial"/>
            </a:endParaRPr>
          </a:p>
          <a:p>
            <a:pPr lvl="0">
              <a:lnSpc>
                <a:spcPct val="115000"/>
              </a:lnSpc>
              <a:spcBef>
                <a:spcPts val="0"/>
              </a:spcBef>
              <a:buClr>
                <a:schemeClr val="dk1"/>
              </a:buClr>
              <a:buSzPct val="100000"/>
              <a:buFont typeface="Arial"/>
              <a:buNone/>
            </a:pPr>
            <a:r>
              <a:rPr lang="en-US" sz="1100">
                <a:latin typeface="Arial"/>
                <a:ea typeface="Arial"/>
                <a:cs typeface="Arial"/>
                <a:sym typeface="Arial"/>
              </a:rPr>
              <a:t>CS: Accessibility takes the least time when you consider it from the beginning. Here are a few simple—and I mean simple—things you can do to improve web accessibility as you are writing the content for your online class. You don’t need to have any technological expertise for this! Don’t need to know any HTML to consider these options.</a:t>
            </a:r>
          </a:p>
        </p:txBody>
      </p:sp>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20376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rgbClr val="888888"/>
              </a:buClr>
              <a:buSzPct val="25000"/>
              <a:buFont typeface="Arial"/>
              <a:buNone/>
            </a:pPr>
            <a:r>
              <a:rPr lang="en-US"/>
              <a:t>CS: Looks innocuous, right? It’s just a standard webpage! Actually… screenshot of degree programs, copy-pasted URL and table of dates. However... [Play video]</a:t>
            </a:r>
          </a:p>
        </p:txBody>
      </p:sp>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446609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100000"/>
              <a:buFont typeface="Arial"/>
              <a:buNone/>
            </a:pPr>
            <a:r>
              <a:rPr lang="en-US" sz="1100">
                <a:latin typeface="Arial"/>
                <a:ea typeface="Arial"/>
                <a:cs typeface="Arial"/>
                <a:sym typeface="Arial"/>
              </a:rPr>
              <a:t>KW: This is what happened there.</a:t>
            </a:r>
          </a:p>
          <a:p>
            <a:pPr lvl="0" rtl="0">
              <a:lnSpc>
                <a:spcPct val="115000"/>
              </a:lnSpc>
              <a:spcBef>
                <a:spcPts val="0"/>
              </a:spcBef>
              <a:buClr>
                <a:schemeClr val="dk1"/>
              </a:buClr>
              <a:buSzPct val="100000"/>
              <a:buFont typeface="Arial"/>
              <a:buNone/>
            </a:pPr>
            <a:endParaRPr sz="1100" b="1">
              <a:latin typeface="Arial"/>
              <a:ea typeface="Arial"/>
              <a:cs typeface="Arial"/>
              <a:sym typeface="Arial"/>
            </a:endParaRPr>
          </a:p>
          <a:p>
            <a:pPr lvl="0" rtl="0">
              <a:lnSpc>
                <a:spcPct val="115000"/>
              </a:lnSpc>
              <a:spcBef>
                <a:spcPts val="0"/>
              </a:spcBef>
              <a:buClr>
                <a:schemeClr val="dk1"/>
              </a:buClr>
              <a:buSzPct val="100000"/>
              <a:buFont typeface="Arial"/>
              <a:buNone/>
            </a:pPr>
            <a:r>
              <a:rPr lang="en-US" sz="1100" b="1">
                <a:latin typeface="Arial"/>
                <a:ea typeface="Arial"/>
                <a:cs typeface="Arial"/>
                <a:sym typeface="Arial"/>
              </a:rPr>
              <a:t>Links</a:t>
            </a:r>
            <a:r>
              <a:rPr lang="en-US" sz="1100">
                <a:latin typeface="Arial"/>
                <a:ea typeface="Arial"/>
                <a:cs typeface="Arial"/>
                <a:sym typeface="Arial"/>
              </a:rPr>
              <a:t> – Avoid “Click here.”</a:t>
            </a:r>
          </a:p>
          <a:p>
            <a:pPr lvl="0" rtl="0">
              <a:lnSpc>
                <a:spcPct val="115000"/>
              </a:lnSpc>
              <a:spcBef>
                <a:spcPts val="0"/>
              </a:spcBef>
              <a:buClr>
                <a:schemeClr val="dk1"/>
              </a:buClr>
              <a:buSzPct val="100000"/>
              <a:buFont typeface="Arial"/>
              <a:buNone/>
            </a:pPr>
            <a:endParaRPr sz="1100">
              <a:latin typeface="Arial"/>
              <a:ea typeface="Arial"/>
              <a:cs typeface="Arial"/>
              <a:sym typeface="Arial"/>
            </a:endParaRPr>
          </a:p>
          <a:p>
            <a:pPr lvl="0" rtl="0">
              <a:lnSpc>
                <a:spcPct val="115000"/>
              </a:lnSpc>
              <a:spcBef>
                <a:spcPts val="0"/>
              </a:spcBef>
              <a:buClr>
                <a:schemeClr val="dk1"/>
              </a:buClr>
              <a:buSzPct val="100000"/>
              <a:buFont typeface="Arial"/>
              <a:buNone/>
            </a:pPr>
            <a:r>
              <a:rPr lang="en-US" sz="1100" b="1">
                <a:latin typeface="Arial"/>
                <a:ea typeface="Arial"/>
                <a:cs typeface="Arial"/>
                <a:sym typeface="Arial"/>
              </a:rPr>
              <a:t>Links</a:t>
            </a:r>
            <a:r>
              <a:rPr lang="en-US" sz="1100">
                <a:latin typeface="Arial"/>
                <a:ea typeface="Arial"/>
                <a:cs typeface="Arial"/>
                <a:sym typeface="Arial"/>
              </a:rPr>
              <a:t> – Avoid those long URL strings.</a:t>
            </a:r>
          </a:p>
        </p:txBody>
      </p:sp>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1395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100000"/>
              <a:buFont typeface="Arial"/>
              <a:buNone/>
            </a:pPr>
            <a:r>
              <a:rPr lang="en-US" sz="1100">
                <a:latin typeface="Arial"/>
                <a:ea typeface="Arial"/>
                <a:cs typeface="Arial"/>
                <a:sym typeface="Arial"/>
              </a:rPr>
              <a:t>KW: </a:t>
            </a:r>
          </a:p>
          <a:p>
            <a:pPr lvl="0" rtl="0">
              <a:lnSpc>
                <a:spcPct val="115000"/>
              </a:lnSpc>
              <a:spcBef>
                <a:spcPts val="0"/>
              </a:spcBef>
              <a:buClr>
                <a:schemeClr val="dk1"/>
              </a:buClr>
              <a:buSzPct val="100000"/>
              <a:buFont typeface="Arial"/>
              <a:buNone/>
            </a:pPr>
            <a:r>
              <a:rPr lang="en-US" sz="1100" b="1">
                <a:latin typeface="Arial"/>
                <a:ea typeface="Arial"/>
                <a:cs typeface="Arial"/>
                <a:sym typeface="Arial"/>
              </a:rPr>
              <a:t>Images</a:t>
            </a:r>
            <a:r>
              <a:rPr lang="en-US" sz="1100">
                <a:latin typeface="Arial"/>
                <a:ea typeface="Arial"/>
                <a:cs typeface="Arial"/>
                <a:sym typeface="Arial"/>
              </a:rPr>
              <a:t> – No text in images.</a:t>
            </a:r>
          </a:p>
          <a:p>
            <a:pPr lvl="0" rtl="0">
              <a:lnSpc>
                <a:spcPct val="115000"/>
              </a:lnSpc>
              <a:spcBef>
                <a:spcPts val="0"/>
              </a:spcBef>
              <a:buClr>
                <a:schemeClr val="dk1"/>
              </a:buClr>
              <a:buSzPct val="100000"/>
              <a:buFont typeface="Arial"/>
              <a:buNone/>
            </a:pPr>
            <a:endParaRPr sz="1100">
              <a:latin typeface="Arial"/>
              <a:ea typeface="Arial"/>
              <a:cs typeface="Arial"/>
              <a:sym typeface="Arial"/>
            </a:endParaRPr>
          </a:p>
          <a:p>
            <a:pPr lvl="0" rtl="0">
              <a:lnSpc>
                <a:spcPct val="115000"/>
              </a:lnSpc>
              <a:spcBef>
                <a:spcPts val="0"/>
              </a:spcBef>
              <a:buClr>
                <a:schemeClr val="dk1"/>
              </a:buClr>
              <a:buSzPct val="100000"/>
              <a:buFont typeface="Arial"/>
              <a:buNone/>
            </a:pPr>
            <a:r>
              <a:rPr lang="en-US" sz="1100" b="1">
                <a:latin typeface="Arial"/>
                <a:ea typeface="Arial"/>
                <a:cs typeface="Arial"/>
                <a:sym typeface="Arial"/>
              </a:rPr>
              <a:t>Images </a:t>
            </a:r>
            <a:r>
              <a:rPr lang="en-US" sz="1100">
                <a:latin typeface="Arial"/>
                <a:ea typeface="Arial"/>
                <a:cs typeface="Arial"/>
                <a:sym typeface="Arial"/>
              </a:rPr>
              <a:t>- Alt text - It’s easy in Canvas! (</a:t>
            </a:r>
            <a:r>
              <a:rPr lang="en-US" sz="1100" b="1">
                <a:latin typeface="Arial"/>
                <a:ea typeface="Arial"/>
                <a:cs typeface="Arial"/>
                <a:sym typeface="Arial"/>
              </a:rPr>
              <a:t>Demo</a:t>
            </a:r>
            <a:r>
              <a:rPr lang="en-US" sz="1100">
                <a:latin typeface="Arial"/>
                <a:ea typeface="Arial"/>
                <a:cs typeface="Arial"/>
                <a:sym typeface="Arial"/>
              </a:rPr>
              <a:t>)</a:t>
            </a:r>
          </a:p>
          <a:p>
            <a:pPr lvl="0" rtl="0">
              <a:lnSpc>
                <a:spcPct val="115000"/>
              </a:lnSpc>
              <a:spcBef>
                <a:spcPts val="0"/>
              </a:spcBef>
              <a:buClr>
                <a:schemeClr val="dk1"/>
              </a:buClr>
              <a:buSzPct val="100000"/>
              <a:buFont typeface="Arial"/>
              <a:buNone/>
            </a:pPr>
            <a:endParaRPr sz="1100">
              <a:latin typeface="Arial"/>
              <a:ea typeface="Arial"/>
              <a:cs typeface="Arial"/>
              <a:sym typeface="Arial"/>
            </a:endParaRPr>
          </a:p>
          <a:p>
            <a:pPr lvl="0" rtl="0">
              <a:lnSpc>
                <a:spcPct val="115000"/>
              </a:lnSpc>
              <a:spcBef>
                <a:spcPts val="0"/>
              </a:spcBef>
              <a:buClr>
                <a:schemeClr val="dk1"/>
              </a:buClr>
              <a:buSzPct val="100000"/>
              <a:buFont typeface="Arial"/>
              <a:buNone/>
            </a:pPr>
            <a:r>
              <a:rPr lang="en-US" sz="1100">
                <a:latin typeface="Arial"/>
                <a:ea typeface="Arial"/>
                <a:cs typeface="Arial"/>
                <a:sym typeface="Arial"/>
              </a:rPr>
              <a:t>Demo alt text - “Color, monotone, and symbolic versions of the London Tube Map.”</a:t>
            </a:r>
          </a:p>
          <a:p>
            <a:pPr lvl="0" rtl="0">
              <a:lnSpc>
                <a:spcPct val="115000"/>
              </a:lnSpc>
              <a:spcBef>
                <a:spcPts val="0"/>
              </a:spcBef>
              <a:buClr>
                <a:schemeClr val="dk1"/>
              </a:buClr>
              <a:buSzPct val="100000"/>
              <a:buFont typeface="Arial"/>
              <a:buNone/>
            </a:pPr>
            <a:r>
              <a:rPr lang="en-US" sz="1100">
                <a:latin typeface="Arial"/>
                <a:ea typeface="Arial"/>
                <a:cs typeface="Arial"/>
                <a:sym typeface="Arial"/>
              </a:rPr>
              <a:t>-Brief (under 150 characters max!)</a:t>
            </a:r>
          </a:p>
          <a:p>
            <a:pPr lvl="0" rtl="0">
              <a:lnSpc>
                <a:spcPct val="115000"/>
              </a:lnSpc>
              <a:spcBef>
                <a:spcPts val="0"/>
              </a:spcBef>
              <a:buClr>
                <a:schemeClr val="dk1"/>
              </a:buClr>
              <a:buSzPct val="100000"/>
              <a:buFont typeface="Arial"/>
              <a:buNone/>
            </a:pPr>
            <a:r>
              <a:rPr lang="en-US" sz="1100">
                <a:latin typeface="Arial"/>
                <a:ea typeface="Arial"/>
                <a:cs typeface="Arial"/>
                <a:sym typeface="Arial"/>
              </a:rPr>
              <a:t>-Conveys the same information</a:t>
            </a:r>
          </a:p>
        </p:txBody>
      </p:sp>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690055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100000"/>
              <a:buFont typeface="Arial"/>
              <a:buNone/>
            </a:pPr>
            <a:r>
              <a:rPr lang="en-US" sz="1100">
                <a:latin typeface="Arial"/>
                <a:ea typeface="Arial"/>
                <a:cs typeface="Arial"/>
                <a:sym typeface="Arial"/>
              </a:rPr>
              <a:t>KW:</a:t>
            </a:r>
          </a:p>
          <a:p>
            <a:pPr lvl="0" rtl="0">
              <a:lnSpc>
                <a:spcPct val="115000"/>
              </a:lnSpc>
              <a:spcBef>
                <a:spcPts val="0"/>
              </a:spcBef>
              <a:buClr>
                <a:schemeClr val="dk1"/>
              </a:buClr>
              <a:buSzPct val="100000"/>
              <a:buFont typeface="Arial"/>
              <a:buNone/>
            </a:pPr>
            <a:r>
              <a:rPr lang="en-US" sz="1100" b="1">
                <a:latin typeface="Arial"/>
                <a:ea typeface="Arial"/>
                <a:cs typeface="Arial"/>
                <a:sym typeface="Arial"/>
              </a:rPr>
              <a:t>Videos</a:t>
            </a:r>
            <a:r>
              <a:rPr lang="en-US" sz="1100">
                <a:latin typeface="Arial"/>
                <a:ea typeface="Arial"/>
                <a:cs typeface="Arial"/>
                <a:sym typeface="Arial"/>
              </a:rPr>
              <a:t> – Describe video content in text.</a:t>
            </a:r>
          </a:p>
          <a:p>
            <a:pPr lvl="0" rtl="0">
              <a:lnSpc>
                <a:spcPct val="115000"/>
              </a:lnSpc>
              <a:spcBef>
                <a:spcPts val="0"/>
              </a:spcBef>
              <a:buClr>
                <a:schemeClr val="dk1"/>
              </a:buClr>
              <a:buSzPct val="100000"/>
              <a:buFont typeface="Arial"/>
              <a:buNone/>
            </a:pPr>
            <a:r>
              <a:rPr lang="en-US" sz="1100" b="1">
                <a:latin typeface="Arial"/>
                <a:ea typeface="Arial"/>
                <a:cs typeface="Arial"/>
                <a:sym typeface="Arial"/>
              </a:rPr>
              <a:t>Images</a:t>
            </a:r>
            <a:r>
              <a:rPr lang="en-US" sz="1100">
                <a:latin typeface="Arial"/>
                <a:ea typeface="Arial"/>
                <a:cs typeface="Arial"/>
                <a:sym typeface="Arial"/>
              </a:rPr>
              <a:t> – Describe images in text. </a:t>
            </a:r>
          </a:p>
          <a:p>
            <a:pPr lvl="0" rtl="0">
              <a:lnSpc>
                <a:spcPct val="115000"/>
              </a:lnSpc>
              <a:spcBef>
                <a:spcPts val="0"/>
              </a:spcBef>
              <a:buClr>
                <a:schemeClr val="dk1"/>
              </a:buClr>
              <a:buSzPct val="100000"/>
              <a:buFont typeface="Arial"/>
              <a:buNone/>
            </a:pPr>
            <a:r>
              <a:rPr lang="en-US" sz="1100" b="1">
                <a:latin typeface="Arial"/>
                <a:ea typeface="Arial"/>
                <a:cs typeface="Arial"/>
                <a:sym typeface="Arial"/>
              </a:rPr>
              <a:t>Tables</a:t>
            </a:r>
            <a:r>
              <a:rPr lang="en-US" sz="1100">
                <a:latin typeface="Arial"/>
                <a:ea typeface="Arial"/>
                <a:cs typeface="Arial"/>
                <a:sym typeface="Arial"/>
              </a:rPr>
              <a:t> – Describe key data points in text rather than presenting lots of data in tables.</a:t>
            </a:r>
          </a:p>
        </p:txBody>
      </p:sp>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371599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r>
              <a:rPr lang="en-US" sz="1100">
                <a:latin typeface="Arial"/>
                <a:ea typeface="Arial"/>
                <a:cs typeface="Arial"/>
                <a:sym typeface="Arial"/>
              </a:rPr>
              <a:t>CS:</a:t>
            </a:r>
          </a:p>
          <a:p>
            <a:pPr lvl="0" rtl="0">
              <a:lnSpc>
                <a:spcPct val="115000"/>
              </a:lnSpc>
              <a:spcBef>
                <a:spcPts val="0"/>
              </a:spcBef>
              <a:buNone/>
            </a:pPr>
            <a:r>
              <a:rPr lang="en-US" sz="1100" b="1">
                <a:latin typeface="Arial"/>
                <a:ea typeface="Arial"/>
                <a:cs typeface="Arial"/>
                <a:sym typeface="Arial"/>
              </a:rPr>
              <a:t>Text</a:t>
            </a:r>
            <a:r>
              <a:rPr lang="en-US" sz="1100">
                <a:latin typeface="Arial"/>
                <a:ea typeface="Arial"/>
                <a:cs typeface="Arial"/>
                <a:sym typeface="Arial"/>
              </a:rPr>
              <a:t> – Consider the use of relative/visual words, i.e. “the link above” or “the bold side of the table.”</a:t>
            </a:r>
          </a:p>
          <a:p>
            <a:pPr lvl="0" rtl="0">
              <a:lnSpc>
                <a:spcPct val="115000"/>
              </a:lnSpc>
              <a:spcBef>
                <a:spcPts val="0"/>
              </a:spcBef>
              <a:buNone/>
            </a:pPr>
            <a:r>
              <a:rPr lang="en-US" sz="1100" b="1">
                <a:latin typeface="Arial"/>
                <a:ea typeface="Arial"/>
                <a:cs typeface="Arial"/>
                <a:sym typeface="Arial"/>
              </a:rPr>
              <a:t>Text</a:t>
            </a:r>
            <a:r>
              <a:rPr lang="en-US" sz="1100">
                <a:latin typeface="Arial"/>
                <a:ea typeface="Arial"/>
                <a:cs typeface="Arial"/>
                <a:sym typeface="Arial"/>
              </a:rPr>
              <a:t> – Acronyms and abbreviation. Make sure you expand them in text.</a:t>
            </a:r>
          </a:p>
        </p:txBody>
      </p:sp>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02672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r>
              <a:rPr lang="en-US" sz="1100">
                <a:latin typeface="Arial"/>
                <a:ea typeface="Arial"/>
                <a:cs typeface="Arial"/>
                <a:sym typeface="Arial"/>
              </a:rPr>
              <a:t>CS:</a:t>
            </a:r>
          </a:p>
          <a:p>
            <a:pPr lvl="0" rtl="0">
              <a:lnSpc>
                <a:spcPct val="115000"/>
              </a:lnSpc>
              <a:spcBef>
                <a:spcPts val="0"/>
              </a:spcBef>
              <a:buNone/>
            </a:pPr>
            <a:r>
              <a:rPr lang="en-US" sz="1100" b="1">
                <a:latin typeface="Arial"/>
                <a:ea typeface="Arial"/>
                <a:cs typeface="Arial"/>
                <a:sym typeface="Arial"/>
              </a:rPr>
              <a:t>Text</a:t>
            </a:r>
            <a:r>
              <a:rPr lang="en-US" sz="1100">
                <a:latin typeface="Arial"/>
                <a:ea typeface="Arial"/>
                <a:cs typeface="Arial"/>
                <a:sym typeface="Arial"/>
              </a:rPr>
              <a:t> – Punctuate! If you don’t pause and full stop, screenreaders won’t either.</a:t>
            </a:r>
          </a:p>
          <a:p>
            <a:pPr lvl="0" rtl="0">
              <a:lnSpc>
                <a:spcPct val="115000"/>
              </a:lnSpc>
              <a:spcBef>
                <a:spcPts val="0"/>
              </a:spcBef>
              <a:buNone/>
            </a:pPr>
            <a:r>
              <a:rPr lang="en-US" sz="1100" b="1">
                <a:latin typeface="Arial"/>
                <a:ea typeface="Arial"/>
                <a:cs typeface="Arial"/>
                <a:sym typeface="Arial"/>
              </a:rPr>
              <a:t>Text </a:t>
            </a:r>
            <a:r>
              <a:rPr lang="en-US" sz="1100">
                <a:latin typeface="Arial"/>
                <a:ea typeface="Arial"/>
                <a:cs typeface="Arial"/>
                <a:sym typeface="Arial"/>
              </a:rPr>
              <a:t>- Write out dates.</a:t>
            </a:r>
          </a:p>
        </p:txBody>
      </p:sp>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122521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685800" y="1597819"/>
            <a:ext cx="7772400" cy="1102518"/>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8" name="Shape 18"/>
          <p:cNvSpPr txBox="1">
            <a:spLocks noGrp="1"/>
          </p:cNvSpPr>
          <p:nvPr>
            <p:ph type="subTitle" idx="1"/>
          </p:nvPr>
        </p:nvSpPr>
        <p:spPr>
          <a:xfrm>
            <a:off x="1371600" y="2914650"/>
            <a:ext cx="6400799" cy="1314449"/>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6553200" y="4767262"/>
            <a:ext cx="2133599" cy="273843"/>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FFFFFF"/>
                </a:solidFill>
                <a:latin typeface="Arial"/>
                <a:ea typeface="Arial"/>
                <a:cs typeface="Arial"/>
                <a:sym typeface="Arial"/>
              </a:rPr>
              <a:t>‹#›</a:t>
            </a:fld>
            <a:endParaRPr lang="en-US" sz="12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04786"/>
            <a:ext cx="3008313" cy="871538"/>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Arial"/>
              <a:buNone/>
              <a:defRPr sz="20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a:off x="3575050" y="204788"/>
            <a:ext cx="5111750" cy="438983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body" idx="2"/>
          </p:nvPr>
        </p:nvSpPr>
        <p:spPr>
          <a:xfrm>
            <a:off x="457200" y="1076325"/>
            <a:ext cx="3008313" cy="3518296"/>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sldNum" idx="12"/>
          </p:nvPr>
        </p:nvSpPr>
        <p:spPr>
          <a:xfrm>
            <a:off x="6553200" y="4767262"/>
            <a:ext cx="2133599" cy="273843"/>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a:t>
            </a:fld>
            <a:endParaRPr lang="en-US" sz="1200">
              <a:solidFill>
                <a:srgbClr val="FFFFFF"/>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792288" y="3600450"/>
            <a:ext cx="5486399" cy="425053"/>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Arial"/>
              <a:buNone/>
              <a:defRPr sz="20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7" name="Shape 77"/>
          <p:cNvSpPr>
            <a:spLocks noGrp="1"/>
          </p:cNvSpPr>
          <p:nvPr>
            <p:ph type="pic" idx="2"/>
          </p:nvPr>
        </p:nvSpPr>
        <p:spPr>
          <a:xfrm>
            <a:off x="1792288" y="459581"/>
            <a:ext cx="5486399" cy="3086099"/>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Arial"/>
              <a:buNone/>
              <a:defRPr sz="3200">
                <a:solidFill>
                  <a:srgbClr val="888888"/>
                </a:solidFill>
                <a:latin typeface="Arial"/>
                <a:ea typeface="Arial"/>
                <a:cs typeface="Arial"/>
                <a:sym typeface="Arial"/>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body" idx="1"/>
          </p:nvPr>
        </p:nvSpPr>
        <p:spPr>
          <a:xfrm>
            <a:off x="1792288" y="4025503"/>
            <a:ext cx="5486399" cy="603647"/>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sldNum" idx="12"/>
          </p:nvPr>
        </p:nvSpPr>
        <p:spPr>
          <a:xfrm>
            <a:off x="6553200" y="4767262"/>
            <a:ext cx="2133599" cy="273843"/>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a:t>
            </a:fld>
            <a:endParaRPr lang="en-US" sz="1200">
              <a:solidFill>
                <a:srgbClr val="FFFFFF"/>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4" name="Shape 84"/>
          <p:cNvSpPr txBox="1">
            <a:spLocks noGrp="1"/>
          </p:cNvSpPr>
          <p:nvPr>
            <p:ph type="body" idx="1"/>
          </p:nvPr>
        </p:nvSpPr>
        <p:spPr>
          <a:xfrm rot="5400000">
            <a:off x="2874763" y="-1217413"/>
            <a:ext cx="3394472"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6553200" y="4767262"/>
            <a:ext cx="2133599" cy="273843"/>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a:t>
            </a:fld>
            <a:endParaRPr lang="en-US" sz="1200">
              <a:solidFill>
                <a:srgbClr val="FFFFFF"/>
              </a:solidFill>
              <a:latin typeface="Arial"/>
              <a:ea typeface="Arial"/>
              <a:cs typeface="Arial"/>
              <a:sym typeface="Arial"/>
            </a:endParaRPr>
          </a:p>
        </p:txBody>
      </p:sp>
      <p:sp>
        <p:nvSpPr>
          <p:cNvPr id="87" name="Shape 87"/>
          <p:cNvSpPr txBox="1"/>
          <p:nvPr/>
        </p:nvSpPr>
        <p:spPr>
          <a:xfrm>
            <a:off x="3136197" y="-304560"/>
            <a:ext cx="184666" cy="369332"/>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88" name="Shape 88"/>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9"/>
        <p:cNvGrpSpPr/>
        <p:nvPr/>
      </p:nvGrpSpPr>
      <p:grpSpPr>
        <a:xfrm>
          <a:off x="0" y="0"/>
          <a:ext cx="0" cy="0"/>
          <a:chOff x="0" y="0"/>
          <a:chExt cx="0" cy="0"/>
        </a:xfrm>
      </p:grpSpPr>
      <p:sp>
        <p:nvSpPr>
          <p:cNvPr id="90" name="Shape 90"/>
          <p:cNvSpPr txBox="1">
            <a:spLocks noGrp="1"/>
          </p:cNvSpPr>
          <p:nvPr>
            <p:ph type="title"/>
          </p:nvPr>
        </p:nvSpPr>
        <p:spPr>
          <a:xfrm rot="5400000">
            <a:off x="5463777" y="1371600"/>
            <a:ext cx="4388643"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1" name="Shape 91"/>
          <p:cNvSpPr txBox="1">
            <a:spLocks noGrp="1"/>
          </p:cNvSpPr>
          <p:nvPr>
            <p:ph type="body" idx="1"/>
          </p:nvPr>
        </p:nvSpPr>
        <p:spPr>
          <a:xfrm rot="5400000">
            <a:off x="1272778" y="-609598"/>
            <a:ext cx="4388643"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sldNum" idx="12"/>
          </p:nvPr>
        </p:nvSpPr>
        <p:spPr>
          <a:xfrm>
            <a:off x="6553200" y="4767262"/>
            <a:ext cx="2133599" cy="273843"/>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a:t>
            </a:fld>
            <a:endParaRPr lang="en-US" sz="1200">
              <a:solidFill>
                <a:srgbClr val="FFFFFF"/>
              </a:solidFill>
              <a:latin typeface="Arial"/>
              <a:ea typeface="Arial"/>
              <a:cs typeface="Arial"/>
              <a:sym typeface="Arial"/>
            </a:endParaRPr>
          </a:p>
        </p:txBody>
      </p:sp>
      <p:sp>
        <p:nvSpPr>
          <p:cNvPr id="94" name="Shape 94"/>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eparator Page 1">
    <p:bg>
      <p:bgPr>
        <a:blipFill rotWithShape="1">
          <a:blip r:embed="rId2">
            <a:alphaModFix/>
          </a:blip>
          <a:stretch>
            <a:fillRect/>
          </a:stretch>
        </a:blipFill>
        <a:effectLst/>
      </p:bgPr>
    </p:bg>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0" y="1542059"/>
            <a:ext cx="9144000" cy="2054159"/>
          </a:xfrm>
          <a:prstGeom prst="rect">
            <a:avLst/>
          </a:prstGeom>
          <a:noFill/>
          <a:ln>
            <a:noFill/>
          </a:ln>
        </p:spPr>
        <p:txBody>
          <a:bodyPr lIns="91425" tIns="91425" rIns="91425" bIns="91425" anchor="ctr" anchorCtr="0"/>
          <a:lstStyle>
            <a:lvl1pPr marL="0" marR="0" lvl="0" indent="0" algn="ctr" rtl="0">
              <a:spcBef>
                <a:spcPts val="0"/>
              </a:spcBef>
              <a:buClr>
                <a:schemeClr val="lt1"/>
              </a:buClr>
              <a:buFont typeface="Arial"/>
              <a:buNone/>
              <a:defRPr sz="4400" b="0" i="0" u="none" strike="noStrike" cap="none">
                <a:solidFill>
                  <a:schemeClr val="lt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4" name="Shape 24"/>
          <p:cNvSpPr txBox="1"/>
          <p:nvPr/>
        </p:nvSpPr>
        <p:spPr>
          <a:xfrm>
            <a:off x="7057571" y="-916213"/>
            <a:ext cx="184666" cy="369332"/>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pic>
        <p:nvPicPr>
          <p:cNvPr id="25" name="Shape 25"/>
          <p:cNvPicPr preferRelativeResize="0"/>
          <p:nvPr/>
        </p:nvPicPr>
        <p:blipFill rotWithShape="1">
          <a:blip r:embed="rId3">
            <a:alphaModFix/>
          </a:blip>
          <a:srcRect/>
          <a:stretch/>
        </p:blipFill>
        <p:spPr>
          <a:xfrm>
            <a:off x="0" y="0"/>
            <a:ext cx="9144000" cy="514349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Separator Page 2">
    <p:bg>
      <p:bgPr>
        <a:blipFill rotWithShape="1">
          <a:blip r:embed="rId2">
            <a:alphaModFix/>
          </a:blip>
          <a:stretch>
            <a:fillRect/>
          </a:stretch>
        </a:blipFill>
        <a:effectLst/>
      </p:bgPr>
    </p:bg>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0" y="1542059"/>
            <a:ext cx="9144000" cy="2054159"/>
          </a:xfrm>
          <a:prstGeom prst="rect">
            <a:avLst/>
          </a:prstGeom>
          <a:noFill/>
          <a:ln>
            <a:noFill/>
          </a:ln>
        </p:spPr>
        <p:txBody>
          <a:bodyPr lIns="91425" tIns="91425" rIns="91425" bIns="91425" anchor="ctr" anchorCtr="0"/>
          <a:lstStyle>
            <a:lvl1pPr marL="0" marR="0" lvl="0" indent="0" algn="ctr" rtl="0">
              <a:spcBef>
                <a:spcPts val="0"/>
              </a:spcBef>
              <a:buClr>
                <a:schemeClr val="lt1"/>
              </a:buClr>
              <a:buFont typeface="Arial"/>
              <a:buNone/>
              <a:defRPr sz="4400" b="0" i="0" u="none" strike="noStrike" cap="none">
                <a:solidFill>
                  <a:schemeClr val="lt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pic>
        <p:nvPicPr>
          <p:cNvPr id="28" name="Shape 28"/>
          <p:cNvPicPr preferRelativeResize="0"/>
          <p:nvPr/>
        </p:nvPicPr>
        <p:blipFill rotWithShape="1">
          <a:blip r:embed="rId3">
            <a:alphaModFix/>
          </a:blip>
          <a:srcRect/>
          <a:stretch/>
        </p:blipFill>
        <p:spPr>
          <a:xfrm>
            <a:off x="0" y="0"/>
            <a:ext cx="9144000" cy="514349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Master 3">
    <p:spTree>
      <p:nvGrpSpPr>
        <p:cNvPr id="1" name="Shape 29"/>
        <p:cNvGrpSpPr/>
        <p:nvPr/>
      </p:nvGrpSpPr>
      <p:grpSpPr>
        <a:xfrm>
          <a:off x="0" y="0"/>
          <a:ext cx="0" cy="0"/>
          <a:chOff x="0" y="0"/>
          <a:chExt cx="0" cy="0"/>
        </a:xfrm>
      </p:grpSpPr>
      <p:pic>
        <p:nvPicPr>
          <p:cNvPr id="30" name="Shape 30"/>
          <p:cNvPicPr preferRelativeResize="0"/>
          <p:nvPr/>
        </p:nvPicPr>
        <p:blipFill rotWithShape="1">
          <a:blip r:embed="rId2">
            <a:alphaModFix/>
          </a:blip>
          <a:srcRect/>
          <a:stretch/>
        </p:blipFill>
        <p:spPr>
          <a:xfrm>
            <a:off x="0" y="0"/>
            <a:ext cx="9144000" cy="5143499"/>
          </a:xfrm>
          <a:prstGeom prst="rect">
            <a:avLst/>
          </a:prstGeom>
          <a:noFill/>
          <a:ln>
            <a:noFill/>
          </a:ln>
        </p:spPr>
      </p:pic>
      <p:sp>
        <p:nvSpPr>
          <p:cNvPr id="31" name="Shape 31"/>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4767262"/>
            <a:ext cx="2133599" cy="273843"/>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a:t>
            </a:fld>
            <a:endParaRPr lang="en-US" sz="1200">
              <a:solidFill>
                <a:srgbClr val="FFFFFF"/>
              </a:solidFill>
              <a:latin typeface="Arial"/>
              <a:ea typeface="Arial"/>
              <a:cs typeface="Arial"/>
              <a:sym typeface="Arial"/>
            </a:endParaRPr>
          </a:p>
        </p:txBody>
      </p:sp>
      <p:sp>
        <p:nvSpPr>
          <p:cNvPr id="34" name="Shape 34"/>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7" name="Shape 37"/>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sldNum" idx="12"/>
          </p:nvPr>
        </p:nvSpPr>
        <p:spPr>
          <a:xfrm>
            <a:off x="6553200" y="4767262"/>
            <a:ext cx="2133599" cy="273843"/>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a:t>
            </a:fld>
            <a:endParaRPr lang="en-US" sz="1200">
              <a:solidFill>
                <a:srgbClr val="FFFFFF"/>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722312" y="3305176"/>
            <a:ext cx="7772400" cy="102155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Arial"/>
              <a:buNone/>
              <a:defRPr sz="3200" b="1"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3" name="Shape 43"/>
          <p:cNvSpPr txBox="1">
            <a:spLocks noGrp="1"/>
          </p:cNvSpPr>
          <p:nvPr>
            <p:ph type="body" idx="1"/>
          </p:nvPr>
        </p:nvSpPr>
        <p:spPr>
          <a:xfrm>
            <a:off x="722312" y="2180034"/>
            <a:ext cx="7772400" cy="1125140"/>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Arial"/>
                <a:ea typeface="Arial"/>
                <a:cs typeface="Arial"/>
                <a:sym typeface="Arial"/>
              </a:defRPr>
            </a:lvl1pPr>
            <a:lvl2pPr marL="457200" marR="0" lvl="1" indent="0" algn="l" rtl="0">
              <a:spcBef>
                <a:spcPts val="360"/>
              </a:spcBef>
              <a:buClr>
                <a:srgbClr val="888888"/>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320"/>
              </a:spcBef>
              <a:buClr>
                <a:srgbClr val="888888"/>
              </a:buClr>
              <a:buFont typeface="Arial"/>
              <a:buNone/>
              <a:defRPr sz="1600" b="0" i="0" u="none" strike="noStrike" cap="none">
                <a:solidFill>
                  <a:srgbClr val="888888"/>
                </a:solidFill>
                <a:latin typeface="Arial"/>
                <a:ea typeface="Arial"/>
                <a:cs typeface="Arial"/>
                <a:sym typeface="Arial"/>
              </a:defRPr>
            </a:lvl3pPr>
            <a:lvl4pPr marL="1371600" marR="0" lvl="3" indent="0" algn="l" rtl="0">
              <a:spcBef>
                <a:spcPts val="280"/>
              </a:spcBef>
              <a:buClr>
                <a:srgbClr val="888888"/>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280"/>
              </a:spcBef>
              <a:buClr>
                <a:srgbClr val="888888"/>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44" name="Shape 44"/>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sldNum" idx="12"/>
          </p:nvPr>
        </p:nvSpPr>
        <p:spPr>
          <a:xfrm>
            <a:off x="6553200" y="4767262"/>
            <a:ext cx="2133599" cy="273843"/>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a:t>
            </a:fld>
            <a:endParaRPr lang="en-US" sz="1200">
              <a:solidFill>
                <a:srgbClr val="FFFFFF"/>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9" name="Shape 49"/>
          <p:cNvSpPr txBox="1">
            <a:spLocks noGrp="1"/>
          </p:cNvSpPr>
          <p:nvPr>
            <p:ph type="body" idx="1"/>
          </p:nvPr>
        </p:nvSpPr>
        <p:spPr>
          <a:xfrm>
            <a:off x="457200" y="1200150"/>
            <a:ext cx="4038599" cy="3394472"/>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body" idx="2"/>
          </p:nvPr>
        </p:nvSpPr>
        <p:spPr>
          <a:xfrm>
            <a:off x="4648200" y="1200150"/>
            <a:ext cx="4038599" cy="3394472"/>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4767262"/>
            <a:ext cx="2133599" cy="273843"/>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a:t>
            </a:fld>
            <a:endParaRPr lang="en-US" sz="1200">
              <a:solidFill>
                <a:srgbClr val="FFFFFF"/>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457200" y="1151334"/>
            <a:ext cx="4040187" cy="479821"/>
          </a:xfrm>
          <a:prstGeom prst="rect">
            <a:avLst/>
          </a:prstGeom>
          <a:noFill/>
          <a:ln>
            <a:noFill/>
          </a:ln>
        </p:spPr>
        <p:txBody>
          <a:bodyPr lIns="91425" tIns="91425" rIns="91425" bIns="91425" anchor="b" anchorCtr="0"/>
          <a:lstStyle>
            <a:lvl1pPr marL="0" marR="0" lvl="0" indent="0" algn="l" rtl="0">
              <a:spcBef>
                <a:spcPts val="400"/>
              </a:spcBef>
              <a:buClr>
                <a:schemeClr val="dk1"/>
              </a:buClr>
              <a:buFont typeface="Arial"/>
              <a:buNone/>
              <a:defRPr sz="2000" b="1" i="0" u="none" strike="noStrike" cap="none">
                <a:solidFill>
                  <a:schemeClr val="dk1"/>
                </a:solidFill>
                <a:latin typeface="Arial"/>
                <a:ea typeface="Arial"/>
                <a:cs typeface="Arial"/>
                <a:sym typeface="Arial"/>
              </a:defRPr>
            </a:lvl1pPr>
            <a:lvl2pPr marL="457200" marR="0" lvl="1" indent="0" algn="l" rtl="0">
              <a:spcBef>
                <a:spcPts val="400"/>
              </a:spcBef>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57200" y="1631155"/>
            <a:ext cx="4040187" cy="2963465"/>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body" idx="3"/>
          </p:nvPr>
        </p:nvSpPr>
        <p:spPr>
          <a:xfrm>
            <a:off x="4645026" y="1151334"/>
            <a:ext cx="4041774" cy="479821"/>
          </a:xfrm>
          <a:prstGeom prst="rect">
            <a:avLst/>
          </a:prstGeom>
          <a:noFill/>
          <a:ln>
            <a:noFill/>
          </a:ln>
        </p:spPr>
        <p:txBody>
          <a:bodyPr lIns="91425" tIns="91425" rIns="91425" bIns="91425" anchor="b" anchorCtr="0"/>
          <a:lstStyle>
            <a:lvl1pPr marL="0" marR="0" lvl="0" indent="0" algn="l" rtl="0">
              <a:spcBef>
                <a:spcPts val="400"/>
              </a:spcBef>
              <a:buClr>
                <a:schemeClr val="dk1"/>
              </a:buClr>
              <a:buFont typeface="Arial"/>
              <a:buNone/>
              <a:defRPr sz="2000" b="1" i="0" u="none" strike="noStrike" cap="none">
                <a:solidFill>
                  <a:schemeClr val="dk1"/>
                </a:solidFill>
                <a:latin typeface="Arial"/>
                <a:ea typeface="Arial"/>
                <a:cs typeface="Arial"/>
                <a:sym typeface="Arial"/>
              </a:defRPr>
            </a:lvl1pPr>
            <a:lvl2pPr marL="457200" marR="0" lvl="1" indent="0" algn="l" rtl="0">
              <a:spcBef>
                <a:spcPts val="400"/>
              </a:spcBef>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body" idx="4"/>
          </p:nvPr>
        </p:nvSpPr>
        <p:spPr>
          <a:xfrm>
            <a:off x="4645026" y="1631155"/>
            <a:ext cx="4041774" cy="2963465"/>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sldNum" idx="12"/>
          </p:nvPr>
        </p:nvSpPr>
        <p:spPr>
          <a:xfrm>
            <a:off x="6553200" y="4767262"/>
            <a:ext cx="2133599" cy="273843"/>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a:t>
            </a:fld>
            <a:endParaRPr lang="en-US" sz="1200">
              <a:solidFill>
                <a:srgbClr val="FFFFFF"/>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5" name="Shape 6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4767262"/>
            <a:ext cx="2133599" cy="273843"/>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a:t>
            </a:fld>
            <a:endParaRPr lang="en-US" sz="1200">
              <a:solidFill>
                <a:srgbClr val="FFFFFF"/>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4767262"/>
            <a:ext cx="2133599" cy="273843"/>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rgbClr val="FFFFFF"/>
                </a:solidFill>
                <a:latin typeface="Arial"/>
                <a:ea typeface="Arial"/>
                <a:cs typeface="Arial"/>
                <a:sym typeface="Arial"/>
              </a:rPr>
              <a:t>‹#›</a:t>
            </a:fld>
            <a:endParaRPr lang="en-US" sz="1200" b="0" i="0" u="none" strike="noStrike" cap="none">
              <a:solidFill>
                <a:srgbClr val="FFFFFF"/>
              </a:solidFill>
              <a:latin typeface="Arial"/>
              <a:ea typeface="Arial"/>
              <a:cs typeface="Arial"/>
              <a:sym typeface="Arial"/>
            </a:endParaRPr>
          </a:p>
        </p:txBody>
      </p:sp>
      <p:pic>
        <p:nvPicPr>
          <p:cNvPr id="15" name="Shape 15"/>
          <p:cNvPicPr preferRelativeResize="0"/>
          <p:nvPr/>
        </p:nvPicPr>
        <p:blipFill rotWithShape="1">
          <a:blip r:embed="rId15">
            <a:alphaModFix/>
          </a:blip>
          <a:srcRect/>
          <a:stretch/>
        </p:blipFill>
        <p:spPr>
          <a:xfrm>
            <a:off x="0" y="0"/>
            <a:ext cx="9144000" cy="514349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canvas.northwestern.edu/courses/498/pages/accessibility-demonstration"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canvas.northwestern.edu/courses/498/pages/northwestern-school-of-professional-studies-high-accessibility"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12.xml.rels><?xml version="1.0" encoding="UTF-8" standalone="yes"?>
<Relationships xmlns="http://schemas.openxmlformats.org/package/2006/relationships"><Relationship Id="rId3" Type="http://schemas.openxmlformats.org/officeDocument/2006/relationships/hyperlink" Target="http://www.northwestern.edu/accessiblenu/faculty/general-information/index.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addons.mozilla.org/en-us/firefox/addon/fangs-screen-reader-emulator/" TargetMode="External"/><Relationship Id="rId3" Type="http://schemas.openxmlformats.org/officeDocument/2006/relationships/image" Target="../media/image12.jpg"/><Relationship Id="rId7" Type="http://schemas.openxmlformats.org/officeDocument/2006/relationships/hyperlink" Target="http://www.northwestern.edu/univ-relations/webcomm/styleguide/accessibility.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www.northwestern.edu/accessiblenu/" TargetMode="External"/><Relationship Id="rId5" Type="http://schemas.openxmlformats.org/officeDocument/2006/relationships/hyperlink" Target="http://dl.sps.northwestern.edu/tag/accessibility/" TargetMode="External"/><Relationship Id="rId4" Type="http://schemas.openxmlformats.org/officeDocument/2006/relationships/hyperlink" Target="https://canvas.northwestern.edu/courses/3018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christine.scherer@northwestern.edu"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mailto:krissy@northwestern.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9.jpg"/><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anvas.northwestern.edu/courses/498/pages/northwestern-school-of-professional-studies-low-accessibility"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3" Type="http://schemas.openxmlformats.org/officeDocument/2006/relationships/hyperlink" Target="http://www.washington.edu/accesscomputing/tip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goo.gl/vmJ50p"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anvas.northwestern.edu/courses/498/pages/accessibility-demonstra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0" y="1542059"/>
            <a:ext cx="9144000" cy="2054159"/>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a:t>Planning to Write an </a:t>
            </a:r>
          </a:p>
          <a:p>
            <a:pPr marL="0" marR="0" lvl="0" indent="0" algn="ctr" rtl="0">
              <a:spcBef>
                <a:spcPts val="0"/>
              </a:spcBef>
              <a:buClr>
                <a:schemeClr val="lt1"/>
              </a:buClr>
              <a:buSzPct val="25000"/>
              <a:buFont typeface="Arial"/>
              <a:buNone/>
            </a:pPr>
            <a:r>
              <a:rPr lang="en-US"/>
              <a:t>Accessible Online Course</a:t>
            </a:r>
          </a:p>
        </p:txBody>
      </p:sp>
      <p:pic>
        <p:nvPicPr>
          <p:cNvPr id="100" name="Shape 100" title="January 2016: Planning to Write an Accessible Online Course"/>
          <p:cNvPicPr preferRelativeResize="0"/>
          <p:nvPr/>
        </p:nvPicPr>
        <p:blipFill>
          <a:blip r:embed="rId3">
            <a:alphaModFix/>
          </a:blip>
          <a:stretch>
            <a:fillRect/>
          </a:stretch>
        </p:blipFill>
        <p:spPr>
          <a:xfrm>
            <a:off x="10" y="-2612"/>
            <a:ext cx="8817428" cy="5143499"/>
          </a:xfrm>
          <a:prstGeom prst="rect">
            <a:avLst/>
          </a:prstGeom>
          <a:noFill/>
          <a:ln>
            <a:noFill/>
          </a:ln>
        </p:spPr>
      </p:pic>
      <p:sp>
        <p:nvSpPr>
          <p:cNvPr id="101" name="Shape 101"/>
          <p:cNvSpPr/>
          <p:nvPr/>
        </p:nvSpPr>
        <p:spPr>
          <a:xfrm>
            <a:off x="6607350" y="0"/>
            <a:ext cx="2536800" cy="5143499"/>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sldNum" idx="12"/>
          </p:nvPr>
        </p:nvSpPr>
        <p:spPr>
          <a:xfrm>
            <a:off x="6553200" y="4767262"/>
            <a:ext cx="2133599" cy="2739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9</a:t>
            </a:fld>
            <a:endParaRPr lang="en-US" sz="1200">
              <a:solidFill>
                <a:srgbClr val="FFFFFF"/>
              </a:solidFill>
              <a:latin typeface="Arial"/>
              <a:ea typeface="Arial"/>
              <a:cs typeface="Arial"/>
              <a:sym typeface="Arial"/>
            </a:endParaRPr>
          </a:p>
        </p:txBody>
      </p:sp>
      <p:sp>
        <p:nvSpPr>
          <p:cNvPr id="175" name="Shape 175"/>
          <p:cNvSpPr txBox="1"/>
          <p:nvPr/>
        </p:nvSpPr>
        <p:spPr>
          <a:xfrm>
            <a:off x="300575" y="127975"/>
            <a:ext cx="4322999" cy="537599"/>
          </a:xfrm>
          <a:prstGeom prst="rect">
            <a:avLst/>
          </a:prstGeom>
          <a:noFill/>
          <a:ln>
            <a:noFill/>
          </a:ln>
        </p:spPr>
        <p:txBody>
          <a:bodyPr lIns="91425" tIns="91425" rIns="91425" bIns="91425" anchor="t" anchorCtr="0">
            <a:noAutofit/>
          </a:bodyPr>
          <a:lstStyle/>
          <a:p>
            <a:pPr lvl="0" rtl="0">
              <a:spcBef>
                <a:spcPts val="0"/>
              </a:spcBef>
              <a:buNone/>
            </a:pPr>
            <a:r>
              <a:rPr lang="en-US" sz="2400"/>
              <a:t>Formatting</a:t>
            </a:r>
          </a:p>
        </p:txBody>
      </p:sp>
      <p:sp>
        <p:nvSpPr>
          <p:cNvPr id="176" name="Shape 176"/>
          <p:cNvSpPr txBox="1"/>
          <p:nvPr/>
        </p:nvSpPr>
        <p:spPr>
          <a:xfrm>
            <a:off x="426275" y="638375"/>
            <a:ext cx="7649399" cy="537599"/>
          </a:xfrm>
          <a:prstGeom prst="rect">
            <a:avLst/>
          </a:prstGeom>
          <a:noFill/>
          <a:ln>
            <a:noFill/>
          </a:ln>
        </p:spPr>
        <p:txBody>
          <a:bodyPr lIns="91425" tIns="91425" rIns="91425" bIns="91425" anchor="t" anchorCtr="0">
            <a:noAutofit/>
          </a:bodyPr>
          <a:lstStyle/>
          <a:p>
            <a:pPr lvl="0" rtl="0">
              <a:spcBef>
                <a:spcPts val="0"/>
              </a:spcBef>
              <a:buNone/>
            </a:pPr>
            <a:r>
              <a:rPr lang="en-US" sz="3600"/>
              <a:t>Don’t forget about white space.</a:t>
            </a:r>
          </a:p>
          <a:p>
            <a:pPr lvl="0" rtl="0">
              <a:spcBef>
                <a:spcPts val="0"/>
              </a:spcBef>
              <a:buClr>
                <a:schemeClr val="dk1"/>
              </a:buClr>
              <a:buSzPct val="61111"/>
              <a:buFont typeface="Arial"/>
              <a:buNone/>
            </a:pPr>
            <a:r>
              <a:rPr lang="en-US" sz="1800">
                <a:solidFill>
                  <a:schemeClr val="dk1"/>
                </a:solidFill>
              </a:rPr>
              <a:t>Better readability for everyone! Especially students with learning disabilities or attention disorders.</a:t>
            </a:r>
          </a:p>
        </p:txBody>
      </p:sp>
      <p:sp>
        <p:nvSpPr>
          <p:cNvPr id="177" name="Shape 177"/>
          <p:cNvSpPr txBox="1"/>
          <p:nvPr/>
        </p:nvSpPr>
        <p:spPr>
          <a:xfrm>
            <a:off x="426275" y="2022100"/>
            <a:ext cx="7773000" cy="537599"/>
          </a:xfrm>
          <a:prstGeom prst="rect">
            <a:avLst/>
          </a:prstGeom>
          <a:noFill/>
          <a:ln>
            <a:noFill/>
          </a:ln>
        </p:spPr>
        <p:txBody>
          <a:bodyPr lIns="91425" tIns="91425" rIns="91425" bIns="91425" anchor="t" anchorCtr="0">
            <a:noAutofit/>
          </a:bodyPr>
          <a:lstStyle/>
          <a:p>
            <a:pPr lvl="0" rtl="0">
              <a:spcBef>
                <a:spcPts val="0"/>
              </a:spcBef>
              <a:buNone/>
            </a:pPr>
            <a:r>
              <a:rPr lang="en-US" sz="3600"/>
              <a:t>No more “Assignment 1.”</a:t>
            </a:r>
          </a:p>
          <a:p>
            <a:pPr lvl="0" rtl="0">
              <a:spcBef>
                <a:spcPts val="0"/>
              </a:spcBef>
              <a:buClr>
                <a:schemeClr val="dk1"/>
              </a:buClr>
              <a:buSzPct val="61111"/>
              <a:buFont typeface="Arial"/>
              <a:buNone/>
            </a:pPr>
            <a:r>
              <a:rPr lang="en-US" sz="1800">
                <a:solidFill>
                  <a:schemeClr val="dk1"/>
                </a:solidFill>
              </a:rPr>
              <a:t>Describe your pages and modules thoroughly, and try using a numbering scheme to keep it concise, i.e. 3.4 Baking Cookies Journal Entry.</a:t>
            </a:r>
          </a:p>
        </p:txBody>
      </p:sp>
      <p:sp>
        <p:nvSpPr>
          <p:cNvPr id="178" name="Shape 178"/>
          <p:cNvSpPr txBox="1"/>
          <p:nvPr/>
        </p:nvSpPr>
        <p:spPr>
          <a:xfrm>
            <a:off x="426275" y="3405825"/>
            <a:ext cx="7318799" cy="537599"/>
          </a:xfrm>
          <a:prstGeom prst="rect">
            <a:avLst/>
          </a:prstGeom>
          <a:noFill/>
          <a:ln>
            <a:noFill/>
          </a:ln>
        </p:spPr>
        <p:txBody>
          <a:bodyPr lIns="91425" tIns="91425" rIns="91425" bIns="91425" anchor="t" anchorCtr="0">
            <a:noAutofit/>
          </a:bodyPr>
          <a:lstStyle/>
          <a:p>
            <a:pPr lvl="0" rtl="0">
              <a:spcBef>
                <a:spcPts val="0"/>
              </a:spcBef>
              <a:buNone/>
            </a:pPr>
            <a:r>
              <a:rPr lang="en-US" sz="3600"/>
              <a:t>Headers are easy in Canvas!</a:t>
            </a:r>
          </a:p>
          <a:p>
            <a:pPr lvl="0" rtl="0">
              <a:spcBef>
                <a:spcPts val="0"/>
              </a:spcBef>
              <a:buClr>
                <a:schemeClr val="dk1"/>
              </a:buClr>
              <a:buSzPct val="61111"/>
              <a:buFont typeface="Arial"/>
              <a:buNone/>
            </a:pPr>
            <a:r>
              <a:rPr lang="en-US" sz="1800">
                <a:solidFill>
                  <a:schemeClr val="dk1"/>
                </a:solidFill>
              </a:rPr>
              <a:t>Headers tag sections so that they can be accessed quickly.</a:t>
            </a:r>
          </a:p>
          <a:p>
            <a:pPr lvl="0" rtl="0">
              <a:spcBef>
                <a:spcPts val="0"/>
              </a:spcBef>
              <a:buClr>
                <a:schemeClr val="dk1"/>
              </a:buClr>
              <a:buSzPct val="61111"/>
              <a:buFont typeface="Arial"/>
              <a:buNone/>
            </a:pPr>
            <a:r>
              <a:rPr lang="en-US" sz="1800" u="sng">
                <a:solidFill>
                  <a:srgbClr val="4E2A84"/>
                </a:solidFill>
                <a:hlinkClick r:id="rId3"/>
              </a:rPr>
              <a:t>Let us show you how.</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6"/>
                                        </p:tgtEl>
                                        <p:attrNameLst>
                                          <p:attrName>style.visibility</p:attrName>
                                        </p:attrNameLst>
                                      </p:cBhvr>
                                      <p:to>
                                        <p:strVal val="visible"/>
                                      </p:to>
                                    </p:set>
                                    <p:animEffect transition="in" filter="fade">
                                      <p:cBhvr>
                                        <p:cTn id="7" dur="1000"/>
                                        <p:tgtEl>
                                          <p:spTgt spid="17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7"/>
                                        </p:tgtEl>
                                        <p:attrNameLst>
                                          <p:attrName>style.visibility</p:attrName>
                                        </p:attrNameLst>
                                      </p:cBhvr>
                                      <p:to>
                                        <p:strVal val="visible"/>
                                      </p:to>
                                    </p:set>
                                    <p:animEffect transition="in" filter="fade">
                                      <p:cBhvr>
                                        <p:cTn id="12" dur="1000"/>
                                        <p:tgtEl>
                                          <p:spTgt spid="17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8"/>
                                        </p:tgtEl>
                                        <p:attrNameLst>
                                          <p:attrName>style.visibility</p:attrName>
                                        </p:attrNameLst>
                                      </p:cBhvr>
                                      <p:to>
                                        <p:strVal val="visible"/>
                                      </p:to>
                                    </p:set>
                                    <p:animEffect transition="in" filter="fade">
                                      <p:cBhvr>
                                        <p:cTn id="17" dur="10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sldNum" idx="12"/>
          </p:nvPr>
        </p:nvSpPr>
        <p:spPr>
          <a:xfrm>
            <a:off x="6553200" y="4767262"/>
            <a:ext cx="2133599" cy="2739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10</a:t>
            </a:fld>
            <a:endParaRPr lang="en-US" sz="1200">
              <a:solidFill>
                <a:srgbClr val="FFFFFF"/>
              </a:solidFill>
              <a:latin typeface="Arial"/>
              <a:ea typeface="Arial"/>
              <a:cs typeface="Arial"/>
              <a:sym typeface="Arial"/>
            </a:endParaRPr>
          </a:p>
        </p:txBody>
      </p:sp>
      <p:sp>
        <p:nvSpPr>
          <p:cNvPr id="184" name="Shape 184"/>
          <p:cNvSpPr txBox="1">
            <a:spLocks noGrp="1"/>
          </p:cNvSpPr>
          <p:nvPr>
            <p:ph type="subTitle" idx="1"/>
          </p:nvPr>
        </p:nvSpPr>
        <p:spPr>
          <a:xfrm>
            <a:off x="1371600" y="237000"/>
            <a:ext cx="6400799" cy="13143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a:solidFill>
                  <a:srgbClr val="000000"/>
                </a:solidFill>
              </a:rPr>
              <a:t>Let’s check out</a:t>
            </a:r>
          </a:p>
          <a:p>
            <a:pPr marL="0" marR="0" lvl="0" indent="0" algn="ctr" rtl="0">
              <a:spcBef>
                <a:spcPts val="0"/>
              </a:spcBef>
              <a:buClr>
                <a:srgbClr val="888888"/>
              </a:buClr>
              <a:buSzPct val="25000"/>
              <a:buFont typeface="Arial"/>
              <a:buNone/>
            </a:pPr>
            <a:r>
              <a:rPr lang="en-US" u="sng">
                <a:solidFill>
                  <a:srgbClr val="4E2A84"/>
                </a:solidFill>
                <a:hlinkClick r:id="rId3"/>
              </a:rPr>
              <a:t>a page with high accessibility</a:t>
            </a:r>
            <a:r>
              <a:rPr lang="en-US">
                <a:solidFill>
                  <a:srgbClr val="000000"/>
                </a:solidFill>
              </a:rPr>
              <a:t>.</a:t>
            </a:r>
          </a:p>
        </p:txBody>
      </p:sp>
      <p:sp>
        <p:nvSpPr>
          <p:cNvPr id="185" name="Shape 185" title="Recording of a screen reader reading the high accessibility sample page.">
            <a:hlinkClick r:id=""/>
          </p:cNvPr>
          <p:cNvSpPr/>
          <p:nvPr/>
        </p:nvSpPr>
        <p:spPr>
          <a:xfrm>
            <a:off x="2646937" y="1551300"/>
            <a:ext cx="3830074" cy="2872549"/>
          </a:xfrm>
          <a:prstGeom prst="rect">
            <a:avLst/>
          </a:prstGeom>
          <a:blipFill>
            <a:blip r:embed="rId4">
              <a:alphaModFix/>
            </a:blip>
            <a:stretch>
              <a:fillRect/>
            </a:stretch>
          </a:blipFill>
          <a:ln>
            <a:noFill/>
          </a:ln>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sldNum" idx="12"/>
          </p:nvPr>
        </p:nvSpPr>
        <p:spPr>
          <a:xfrm>
            <a:off x="6553200" y="4767262"/>
            <a:ext cx="2133599" cy="2739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11</a:t>
            </a:fld>
            <a:endParaRPr lang="en-US" sz="1200">
              <a:solidFill>
                <a:srgbClr val="FFFFFF"/>
              </a:solidFill>
              <a:latin typeface="Arial"/>
              <a:ea typeface="Arial"/>
              <a:cs typeface="Arial"/>
              <a:sym typeface="Arial"/>
            </a:endParaRPr>
          </a:p>
        </p:txBody>
      </p:sp>
      <p:sp>
        <p:nvSpPr>
          <p:cNvPr id="191" name="Shape 191"/>
          <p:cNvSpPr txBox="1"/>
          <p:nvPr/>
        </p:nvSpPr>
        <p:spPr>
          <a:xfrm>
            <a:off x="300575" y="127975"/>
            <a:ext cx="4970999" cy="537599"/>
          </a:xfrm>
          <a:prstGeom prst="rect">
            <a:avLst/>
          </a:prstGeom>
          <a:noFill/>
          <a:ln>
            <a:noFill/>
          </a:ln>
        </p:spPr>
        <p:txBody>
          <a:bodyPr lIns="91425" tIns="91425" rIns="91425" bIns="91425" anchor="t" anchorCtr="0">
            <a:noAutofit/>
          </a:bodyPr>
          <a:lstStyle/>
          <a:p>
            <a:pPr lvl="0" rtl="0">
              <a:spcBef>
                <a:spcPts val="0"/>
              </a:spcBef>
              <a:buNone/>
            </a:pPr>
            <a:r>
              <a:rPr lang="en-US" sz="2400"/>
              <a:t>Policy and advocacy</a:t>
            </a:r>
          </a:p>
        </p:txBody>
      </p:sp>
      <p:sp>
        <p:nvSpPr>
          <p:cNvPr id="192" name="Shape 192"/>
          <p:cNvSpPr txBox="1"/>
          <p:nvPr/>
        </p:nvSpPr>
        <p:spPr>
          <a:xfrm>
            <a:off x="426275" y="1171775"/>
            <a:ext cx="7916399" cy="537599"/>
          </a:xfrm>
          <a:prstGeom prst="rect">
            <a:avLst/>
          </a:prstGeom>
          <a:noFill/>
          <a:ln>
            <a:noFill/>
          </a:ln>
        </p:spPr>
        <p:txBody>
          <a:bodyPr lIns="91425" tIns="91425" rIns="91425" bIns="91425" anchor="t" anchorCtr="0">
            <a:noAutofit/>
          </a:bodyPr>
          <a:lstStyle/>
          <a:p>
            <a:pPr lvl="0" rtl="0">
              <a:spcBef>
                <a:spcPts val="0"/>
              </a:spcBef>
              <a:buNone/>
            </a:pPr>
            <a:r>
              <a:rPr lang="en-US" sz="3600"/>
              <a:t>Get that syllabus statement out there.</a:t>
            </a:r>
          </a:p>
          <a:p>
            <a:pPr lvl="0" rtl="0">
              <a:spcBef>
                <a:spcPts val="0"/>
              </a:spcBef>
              <a:buClr>
                <a:schemeClr val="dk1"/>
              </a:buClr>
              <a:buSzPct val="61111"/>
              <a:buFont typeface="Arial"/>
              <a:buNone/>
            </a:pPr>
            <a:r>
              <a:rPr lang="en-US" sz="1800">
                <a:solidFill>
                  <a:schemeClr val="dk1"/>
                </a:solidFill>
              </a:rPr>
              <a:t>Make sure your students are aware of the services they can receive. </a:t>
            </a:r>
          </a:p>
          <a:p>
            <a:pPr lvl="0" rtl="0">
              <a:spcBef>
                <a:spcPts val="0"/>
              </a:spcBef>
              <a:buClr>
                <a:schemeClr val="dk1"/>
              </a:buClr>
              <a:buSzPct val="61111"/>
              <a:buFont typeface="Arial"/>
              <a:buNone/>
            </a:pPr>
            <a:r>
              <a:rPr lang="en-US" sz="1800">
                <a:solidFill>
                  <a:schemeClr val="dk1"/>
                </a:solidFill>
              </a:rPr>
              <a:t>Use or modify </a:t>
            </a:r>
            <a:r>
              <a:rPr lang="en-US" sz="1800" u="sng">
                <a:solidFill>
                  <a:srgbClr val="4E2A84"/>
                </a:solidFill>
                <a:hlinkClick r:id="rId3"/>
              </a:rPr>
              <a:t>AccessibleNU’s recommended syllabus statement</a:t>
            </a:r>
            <a:r>
              <a:rPr lang="en-US" sz="1800">
                <a:solidFill>
                  <a:schemeClr val="dk1"/>
                </a:solidFill>
              </a:rPr>
              <a:t>.</a:t>
            </a:r>
          </a:p>
        </p:txBody>
      </p:sp>
      <p:sp>
        <p:nvSpPr>
          <p:cNvPr id="193" name="Shape 193"/>
          <p:cNvSpPr txBox="1"/>
          <p:nvPr/>
        </p:nvSpPr>
        <p:spPr>
          <a:xfrm>
            <a:off x="426275" y="2784100"/>
            <a:ext cx="7318799" cy="537599"/>
          </a:xfrm>
          <a:prstGeom prst="rect">
            <a:avLst/>
          </a:prstGeom>
          <a:noFill/>
          <a:ln>
            <a:noFill/>
          </a:ln>
        </p:spPr>
        <p:txBody>
          <a:bodyPr lIns="91425" tIns="91425" rIns="91425" bIns="91425" anchor="t" anchorCtr="0">
            <a:noAutofit/>
          </a:bodyPr>
          <a:lstStyle/>
          <a:p>
            <a:pPr lvl="0" rtl="0">
              <a:spcBef>
                <a:spcPts val="0"/>
              </a:spcBef>
              <a:buNone/>
            </a:pPr>
            <a:r>
              <a:rPr lang="en-US" sz="3600"/>
              <a:t>Advocate with your words.</a:t>
            </a:r>
          </a:p>
          <a:p>
            <a:pPr lvl="0" rtl="0">
              <a:spcBef>
                <a:spcPts val="0"/>
              </a:spcBef>
              <a:buClr>
                <a:schemeClr val="dk1"/>
              </a:buClr>
              <a:buSzPct val="61111"/>
              <a:buFont typeface="Arial"/>
              <a:buNone/>
            </a:pPr>
            <a:r>
              <a:rPr lang="en-US" sz="1800">
                <a:solidFill>
                  <a:schemeClr val="dk1"/>
                </a:solidFill>
              </a:rPr>
              <a:t>Explain why you’re taking these steps or making these changes to raise awareness about the need for web accessibility.</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2"/>
                                        </p:tgtEl>
                                        <p:attrNameLst>
                                          <p:attrName>style.visibility</p:attrName>
                                        </p:attrNameLst>
                                      </p:cBhvr>
                                      <p:to>
                                        <p:strVal val="visible"/>
                                      </p:to>
                                    </p:set>
                                    <p:animEffect transition="in" filter="fade">
                                      <p:cBhvr>
                                        <p:cTn id="7" dur="1000"/>
                                        <p:tgtEl>
                                          <p:spTgt spid="19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3"/>
                                        </p:tgtEl>
                                        <p:attrNameLst>
                                          <p:attrName>style.visibility</p:attrName>
                                        </p:attrNameLst>
                                      </p:cBhvr>
                                      <p:to>
                                        <p:strVal val="visible"/>
                                      </p:to>
                                    </p:set>
                                    <p:animEffect transition="in" filter="fade">
                                      <p:cBhvr>
                                        <p:cTn id="12" dur="1000"/>
                                        <p:tgtEl>
                                          <p:spTgt spid="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0" y="1542059"/>
            <a:ext cx="9144000" cy="205410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a:t>Questions?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8"/>
                                        </p:tgtEl>
                                        <p:attrNameLst>
                                          <p:attrName>style.visibility</p:attrName>
                                        </p:attrNameLst>
                                      </p:cBhvr>
                                      <p:to>
                                        <p:strVal val="visible"/>
                                      </p:to>
                                    </p:set>
                                    <p:animEffect transition="in" filter="fade">
                                      <p:cBhvr>
                                        <p:cTn id="7" dur="1000"/>
                                        <p:tgtEl>
                                          <p:spTgt spid="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pic>
        <p:nvPicPr>
          <p:cNvPr id="203" name="Shape 203"/>
          <p:cNvPicPr preferRelativeResize="0"/>
          <p:nvPr/>
        </p:nvPicPr>
        <p:blipFill rotWithShape="1">
          <a:blip r:embed="rId3">
            <a:alphaModFix/>
          </a:blip>
          <a:srcRect/>
          <a:stretch/>
        </p:blipFill>
        <p:spPr>
          <a:xfrm>
            <a:off x="0" y="0"/>
            <a:ext cx="9144000" cy="5147999"/>
          </a:xfrm>
          <a:prstGeom prst="rect">
            <a:avLst/>
          </a:prstGeom>
          <a:noFill/>
          <a:ln>
            <a:noFill/>
          </a:ln>
        </p:spPr>
      </p:pic>
      <p:sp>
        <p:nvSpPr>
          <p:cNvPr id="204" name="Shape 204"/>
          <p:cNvSpPr txBox="1">
            <a:spLocks noGrp="1"/>
          </p:cNvSpPr>
          <p:nvPr>
            <p:ph type="ctrTitle"/>
          </p:nvPr>
        </p:nvSpPr>
        <p:spPr>
          <a:xfrm>
            <a:off x="2748642" y="182410"/>
            <a:ext cx="6395399" cy="795900"/>
          </a:xfrm>
          <a:prstGeom prst="rect">
            <a:avLst/>
          </a:prstGeom>
          <a:noFill/>
          <a:ln>
            <a:noFill/>
          </a:ln>
        </p:spPr>
        <p:txBody>
          <a:bodyPr lIns="91425" tIns="45700" rIns="91425" bIns="45700" anchor="ctr" anchorCtr="0">
            <a:noAutofit/>
          </a:bodyPr>
          <a:lstStyle/>
          <a:p>
            <a:pPr marL="0" marR="0" lvl="0" indent="0" algn="l" rtl="0">
              <a:spcBef>
                <a:spcPts val="0"/>
              </a:spcBef>
              <a:buClr>
                <a:srgbClr val="000000"/>
              </a:buClr>
              <a:buSzPct val="25000"/>
              <a:buFont typeface="Arial"/>
              <a:buNone/>
            </a:pPr>
            <a:r>
              <a:rPr lang="en-US" sz="3600">
                <a:solidFill>
                  <a:srgbClr val="000000"/>
                </a:solidFill>
              </a:rPr>
              <a:t>Web Accessibility Resources</a:t>
            </a:r>
          </a:p>
        </p:txBody>
      </p:sp>
      <p:sp>
        <p:nvSpPr>
          <p:cNvPr id="205" name="Shape 205"/>
          <p:cNvSpPr txBox="1">
            <a:spLocks noGrp="1"/>
          </p:cNvSpPr>
          <p:nvPr>
            <p:ph type="subTitle" idx="1"/>
          </p:nvPr>
        </p:nvSpPr>
        <p:spPr>
          <a:xfrm>
            <a:off x="2592925" y="902096"/>
            <a:ext cx="6395399" cy="607500"/>
          </a:xfrm>
          <a:prstGeom prst="rect">
            <a:avLst/>
          </a:prstGeom>
          <a:noFill/>
          <a:ln>
            <a:noFill/>
          </a:ln>
        </p:spPr>
        <p:txBody>
          <a:bodyPr lIns="91425" tIns="45700" rIns="91425" bIns="45700" anchor="t" anchorCtr="0">
            <a:noAutofit/>
          </a:bodyPr>
          <a:lstStyle/>
          <a:p>
            <a:pPr marR="0" lvl="0" algn="l" rtl="0">
              <a:spcBef>
                <a:spcPts val="0"/>
              </a:spcBef>
              <a:buNone/>
            </a:pPr>
            <a:r>
              <a:rPr lang="en-US" sz="2400" u="sng">
                <a:solidFill>
                  <a:srgbClr val="4E2A84"/>
                </a:solidFill>
                <a:hlinkClick r:id="rId4"/>
              </a:rPr>
              <a:t>SPS Distance Learning Technical Editing Site</a:t>
            </a:r>
          </a:p>
          <a:p>
            <a:pPr marR="0" lvl="0" algn="l" rtl="0">
              <a:spcBef>
                <a:spcPts val="0"/>
              </a:spcBef>
              <a:buNone/>
            </a:pPr>
            <a:endParaRPr sz="2400">
              <a:solidFill>
                <a:srgbClr val="000000"/>
              </a:solidFill>
            </a:endParaRPr>
          </a:p>
          <a:p>
            <a:pPr marR="0" lvl="0" algn="l" rtl="0">
              <a:spcBef>
                <a:spcPts val="0"/>
              </a:spcBef>
              <a:buNone/>
            </a:pPr>
            <a:r>
              <a:rPr lang="en-US" sz="2400" u="sng">
                <a:solidFill>
                  <a:srgbClr val="4E2A84"/>
                </a:solidFill>
                <a:hlinkClick r:id="rId5"/>
              </a:rPr>
              <a:t>SPS Distance Learning blog posts on accessibility</a:t>
            </a:r>
          </a:p>
          <a:p>
            <a:pPr marR="0" lvl="0" algn="l" rtl="0">
              <a:spcBef>
                <a:spcPts val="0"/>
              </a:spcBef>
              <a:buNone/>
            </a:pPr>
            <a:endParaRPr sz="2400">
              <a:solidFill>
                <a:srgbClr val="4E2A84"/>
              </a:solidFill>
            </a:endParaRPr>
          </a:p>
          <a:p>
            <a:pPr lvl="0" algn="l" rtl="0">
              <a:spcBef>
                <a:spcPts val="0"/>
              </a:spcBef>
              <a:buClr>
                <a:schemeClr val="dk1"/>
              </a:buClr>
              <a:buSzPct val="45833"/>
              <a:buFont typeface="Arial"/>
              <a:buNone/>
            </a:pPr>
            <a:r>
              <a:rPr lang="en-US" sz="2400" u="sng">
                <a:solidFill>
                  <a:srgbClr val="4E2A84"/>
                </a:solidFill>
                <a:hlinkClick r:id="rId6"/>
              </a:rPr>
              <a:t>AccessibleNU</a:t>
            </a:r>
          </a:p>
          <a:p>
            <a:pPr marR="0" lvl="0" algn="l" rtl="0">
              <a:spcBef>
                <a:spcPts val="0"/>
              </a:spcBef>
              <a:buNone/>
            </a:pPr>
            <a:endParaRPr sz="2400">
              <a:solidFill>
                <a:srgbClr val="4E2A84"/>
              </a:solidFill>
            </a:endParaRPr>
          </a:p>
          <a:p>
            <a:pPr marR="0" lvl="0" algn="l" rtl="0">
              <a:spcBef>
                <a:spcPts val="0"/>
              </a:spcBef>
              <a:buNone/>
            </a:pPr>
            <a:r>
              <a:rPr lang="en-US" sz="2400" u="sng">
                <a:solidFill>
                  <a:srgbClr val="4E2A84"/>
                </a:solidFill>
                <a:hlinkClick r:id="rId7"/>
              </a:rPr>
              <a:t>Northwestern Web Communications Web Style Guide Accessibility Information</a:t>
            </a:r>
          </a:p>
          <a:p>
            <a:pPr marR="0" lvl="0" algn="l" rtl="0">
              <a:spcBef>
                <a:spcPts val="0"/>
              </a:spcBef>
              <a:buNone/>
            </a:pPr>
            <a:endParaRPr sz="2400">
              <a:solidFill>
                <a:srgbClr val="000000"/>
              </a:solidFill>
            </a:endParaRPr>
          </a:p>
          <a:p>
            <a:pPr marR="0" lvl="0" algn="l" rtl="0">
              <a:spcBef>
                <a:spcPts val="0"/>
              </a:spcBef>
              <a:buNone/>
            </a:pPr>
            <a:r>
              <a:rPr lang="en-US" sz="2400" u="sng">
                <a:solidFill>
                  <a:srgbClr val="4E2A84"/>
                </a:solidFill>
                <a:hlinkClick r:id="rId8"/>
              </a:rPr>
              <a:t>Fangs Screen Reader Emulator for Firefox</a:t>
            </a:r>
          </a:p>
          <a:p>
            <a:pPr marR="0" lvl="0" algn="l" rtl="0">
              <a:spcBef>
                <a:spcPts val="0"/>
              </a:spcBef>
              <a:buNone/>
            </a:pPr>
            <a:endParaRPr sz="2400">
              <a:solidFill>
                <a:srgbClr val="000000"/>
              </a:solidFill>
            </a:endParaRPr>
          </a:p>
          <a:p>
            <a:pPr marR="0" lvl="0" algn="l" rtl="0">
              <a:spcBef>
                <a:spcPts val="0"/>
              </a:spcBef>
              <a:buNone/>
            </a:pPr>
            <a:endParaRPr sz="2400">
              <a:solidFill>
                <a:srgbClr val="4E2A84"/>
              </a:solidFill>
            </a:endParaRP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0" y="1544709"/>
            <a:ext cx="9144000" cy="2054100"/>
          </a:xfrm>
          <a:prstGeom prst="rect">
            <a:avLst/>
          </a:prstGeom>
        </p:spPr>
        <p:txBody>
          <a:bodyPr lIns="91425" tIns="91425" rIns="91425" bIns="91425" anchor="ctr" anchorCtr="0">
            <a:noAutofit/>
          </a:bodyPr>
          <a:lstStyle/>
          <a:p>
            <a:pPr lvl="0">
              <a:spcBef>
                <a:spcPts val="0"/>
              </a:spcBef>
              <a:buNone/>
            </a:pPr>
            <a:r>
              <a:rPr lang="en-US"/>
              <a:t>Thank you for joining us!</a:t>
            </a:r>
          </a:p>
        </p:txBody>
      </p:sp>
      <p:sp>
        <p:nvSpPr>
          <p:cNvPr id="212" name="Shape 212"/>
          <p:cNvSpPr txBox="1">
            <a:spLocks noGrp="1"/>
          </p:cNvSpPr>
          <p:nvPr>
            <p:ph type="title" idx="2"/>
          </p:nvPr>
        </p:nvSpPr>
        <p:spPr>
          <a:xfrm>
            <a:off x="640775" y="3596150"/>
            <a:ext cx="7847399" cy="1141200"/>
          </a:xfrm>
          <a:prstGeom prst="rect">
            <a:avLst/>
          </a:prstGeom>
        </p:spPr>
        <p:txBody>
          <a:bodyPr lIns="91425" tIns="91425" rIns="91425" bIns="91425" anchor="ctr" anchorCtr="0">
            <a:noAutofit/>
          </a:bodyPr>
          <a:lstStyle/>
          <a:p>
            <a:pPr lvl="0" rtl="0">
              <a:spcBef>
                <a:spcPts val="0"/>
              </a:spcBef>
              <a:buNone/>
            </a:pPr>
            <a:r>
              <a:rPr lang="en-US" sz="1800"/>
              <a:t>Please contact </a:t>
            </a:r>
            <a:r>
              <a:rPr lang="en-US" sz="1800" u="sng">
                <a:hlinkClick r:id="rId3"/>
              </a:rPr>
              <a:t>Christine Scherer</a:t>
            </a:r>
            <a:r>
              <a:rPr lang="en-US" sz="1800"/>
              <a:t> or </a:t>
            </a:r>
            <a:r>
              <a:rPr lang="en-US" sz="1800" u="sng">
                <a:hlinkClick r:id="rId4"/>
              </a:rPr>
              <a:t>Kristina Wilson</a:t>
            </a:r>
            <a:r>
              <a:rPr lang="en-US" sz="1800"/>
              <a:t> </a:t>
            </a:r>
          </a:p>
          <a:p>
            <a:pPr lvl="0" rtl="0">
              <a:spcBef>
                <a:spcPts val="0"/>
              </a:spcBef>
              <a:buNone/>
            </a:pPr>
            <a:r>
              <a:rPr lang="en-US" sz="1800"/>
              <a:t>with any additional questions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11"/>
                                        </p:tgtEl>
                                        <p:attrNameLst>
                                          <p:attrName>style.visibility</p:attrName>
                                        </p:attrNameLst>
                                      </p:cBhvr>
                                      <p:to>
                                        <p:strVal val="visible"/>
                                      </p:to>
                                    </p:set>
                                    <p:animEffect transition="in" filter="fade">
                                      <p:cBhvr>
                                        <p:cTn id="7" dur="1000"/>
                                        <p:tgtEl>
                                          <p:spTgt spid="2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2"/>
                                        </p:tgtEl>
                                        <p:attrNameLst>
                                          <p:attrName>style.visibility</p:attrName>
                                        </p:attrNameLst>
                                      </p:cBhvr>
                                      <p:to>
                                        <p:strVal val="visible"/>
                                      </p:to>
                                    </p:set>
                                    <p:animEffect transition="in" filter="fade">
                                      <p:cBhvr>
                                        <p:cTn id="12" dur="1000"/>
                                        <p:tgtEl>
                                          <p:spTgt spid="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Shape 106"/>
          <p:cNvPicPr preferRelativeResize="0"/>
          <p:nvPr/>
        </p:nvPicPr>
        <p:blipFill rotWithShape="1">
          <a:blip r:embed="rId3">
            <a:alphaModFix/>
          </a:blip>
          <a:srcRect/>
          <a:stretch/>
        </p:blipFill>
        <p:spPr>
          <a:xfrm>
            <a:off x="0" y="0"/>
            <a:ext cx="9144000" cy="5143499"/>
          </a:xfrm>
          <a:prstGeom prst="rect">
            <a:avLst/>
          </a:prstGeom>
          <a:noFill/>
          <a:ln>
            <a:noFill/>
          </a:ln>
        </p:spPr>
      </p:pic>
      <p:sp>
        <p:nvSpPr>
          <p:cNvPr id="107" name="Shape 107"/>
          <p:cNvSpPr txBox="1"/>
          <p:nvPr/>
        </p:nvSpPr>
        <p:spPr>
          <a:xfrm>
            <a:off x="8427357" y="5851071"/>
            <a:ext cx="184666" cy="369332"/>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108" name="Shape 108"/>
          <p:cNvSpPr txBox="1"/>
          <p:nvPr/>
        </p:nvSpPr>
        <p:spPr>
          <a:xfrm>
            <a:off x="8010071" y="5751285"/>
            <a:ext cx="184666" cy="369332"/>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pic>
        <p:nvPicPr>
          <p:cNvPr id="109" name="Shape 109"/>
          <p:cNvPicPr preferRelativeResize="0"/>
          <p:nvPr/>
        </p:nvPicPr>
        <p:blipFill>
          <a:blip r:embed="rId4">
            <a:alphaModFix/>
          </a:blip>
          <a:stretch>
            <a:fillRect/>
          </a:stretch>
        </p:blipFill>
        <p:spPr>
          <a:xfrm>
            <a:off x="5498850" y="1716225"/>
            <a:ext cx="2259399" cy="2259399"/>
          </a:xfrm>
          <a:prstGeom prst="rect">
            <a:avLst/>
          </a:prstGeom>
          <a:noFill/>
          <a:ln w="114300" cap="flat" cmpd="sng">
            <a:solidFill>
              <a:srgbClr val="4E2A84"/>
            </a:solidFill>
            <a:prstDash val="solid"/>
            <a:round/>
            <a:headEnd type="none" w="med" len="med"/>
            <a:tailEnd type="none" w="med" len="med"/>
          </a:ln>
        </p:spPr>
      </p:pic>
      <p:pic>
        <p:nvPicPr>
          <p:cNvPr id="110" name="Shape 110"/>
          <p:cNvPicPr preferRelativeResize="0"/>
          <p:nvPr/>
        </p:nvPicPr>
        <p:blipFill>
          <a:blip r:embed="rId5">
            <a:alphaModFix/>
          </a:blip>
          <a:stretch>
            <a:fillRect/>
          </a:stretch>
        </p:blipFill>
        <p:spPr>
          <a:xfrm>
            <a:off x="1543199" y="1716224"/>
            <a:ext cx="2259399" cy="2259399"/>
          </a:xfrm>
          <a:prstGeom prst="rect">
            <a:avLst/>
          </a:prstGeom>
          <a:noFill/>
          <a:ln w="114300" cap="flat" cmpd="sng">
            <a:solidFill>
              <a:srgbClr val="4E2A84"/>
            </a:solidFill>
            <a:prstDash val="solid"/>
            <a:round/>
            <a:headEnd type="none" w="med" len="med"/>
            <a:tailEnd type="none" w="med" len="med"/>
          </a:ln>
        </p:spPr>
      </p:pic>
      <p:sp>
        <p:nvSpPr>
          <p:cNvPr id="111" name="Shape 111"/>
          <p:cNvSpPr txBox="1"/>
          <p:nvPr/>
        </p:nvSpPr>
        <p:spPr>
          <a:xfrm>
            <a:off x="1061000" y="4071600"/>
            <a:ext cx="3223799" cy="537599"/>
          </a:xfrm>
          <a:prstGeom prst="rect">
            <a:avLst/>
          </a:prstGeom>
          <a:noFill/>
          <a:ln>
            <a:noFill/>
          </a:ln>
        </p:spPr>
        <p:txBody>
          <a:bodyPr lIns="91425" tIns="91425" rIns="91425" bIns="91425" anchor="t" anchorCtr="0">
            <a:noAutofit/>
          </a:bodyPr>
          <a:lstStyle/>
          <a:p>
            <a:pPr lvl="0" algn="ctr" rtl="0">
              <a:spcBef>
                <a:spcPts val="0"/>
              </a:spcBef>
              <a:buNone/>
            </a:pPr>
            <a:r>
              <a:rPr lang="en-US"/>
              <a:t>CHRISTINE SCHERER</a:t>
            </a:r>
          </a:p>
          <a:p>
            <a:pPr lvl="0" algn="ctr" rtl="0">
              <a:spcBef>
                <a:spcPts val="0"/>
              </a:spcBef>
              <a:buNone/>
            </a:pPr>
            <a:r>
              <a:rPr lang="en-US"/>
              <a:t>Content Editor</a:t>
            </a:r>
          </a:p>
          <a:p>
            <a:pPr lvl="0" algn="ctr">
              <a:spcBef>
                <a:spcPts val="0"/>
              </a:spcBef>
              <a:buNone/>
            </a:pPr>
            <a:r>
              <a:rPr lang="en-US"/>
              <a:t>christine.scherer@northwestern.edu</a:t>
            </a:r>
          </a:p>
        </p:txBody>
      </p:sp>
      <p:sp>
        <p:nvSpPr>
          <p:cNvPr id="112" name="Shape 112"/>
          <p:cNvSpPr txBox="1"/>
          <p:nvPr/>
        </p:nvSpPr>
        <p:spPr>
          <a:xfrm>
            <a:off x="5016650" y="4071600"/>
            <a:ext cx="3223799" cy="537599"/>
          </a:xfrm>
          <a:prstGeom prst="rect">
            <a:avLst/>
          </a:prstGeom>
          <a:noFill/>
          <a:ln>
            <a:noFill/>
          </a:ln>
        </p:spPr>
        <p:txBody>
          <a:bodyPr lIns="91425" tIns="91425" rIns="91425" bIns="91425" anchor="t" anchorCtr="0">
            <a:noAutofit/>
          </a:bodyPr>
          <a:lstStyle/>
          <a:p>
            <a:pPr lvl="0" algn="ctr" rtl="0">
              <a:spcBef>
                <a:spcPts val="0"/>
              </a:spcBef>
              <a:buNone/>
            </a:pPr>
            <a:r>
              <a:rPr lang="en-US"/>
              <a:t>KRISTINA WILSON</a:t>
            </a:r>
          </a:p>
          <a:p>
            <a:pPr lvl="0" algn="ctr" rtl="0">
              <a:spcBef>
                <a:spcPts val="0"/>
              </a:spcBef>
              <a:buNone/>
            </a:pPr>
            <a:r>
              <a:rPr lang="en-US"/>
              <a:t>Learning Designer</a:t>
            </a:r>
          </a:p>
          <a:p>
            <a:pPr lvl="0" algn="ctr" rtl="0">
              <a:spcBef>
                <a:spcPts val="0"/>
              </a:spcBef>
              <a:buNone/>
            </a:pPr>
            <a:r>
              <a:rPr lang="en-US"/>
              <a:t>krissy@northwestern.edu</a:t>
            </a:r>
          </a:p>
        </p:txBody>
      </p:sp>
      <p:sp>
        <p:nvSpPr>
          <p:cNvPr id="113" name="Shape 113"/>
          <p:cNvSpPr txBox="1">
            <a:spLocks noGrp="1"/>
          </p:cNvSpPr>
          <p:nvPr>
            <p:ph type="subTitle" idx="1"/>
          </p:nvPr>
        </p:nvSpPr>
        <p:spPr>
          <a:xfrm>
            <a:off x="3320800" y="892425"/>
            <a:ext cx="2730900" cy="537599"/>
          </a:xfrm>
          <a:prstGeom prst="rect">
            <a:avLst/>
          </a:prstGeom>
          <a:noFill/>
          <a:ln>
            <a:noFill/>
          </a:ln>
        </p:spPr>
        <p:txBody>
          <a:bodyPr lIns="91425" tIns="45700" rIns="91425" bIns="45700" anchor="t" anchorCtr="0">
            <a:noAutofit/>
          </a:bodyPr>
          <a:lstStyle/>
          <a:p>
            <a:pPr marL="0" marR="0" lvl="0" indent="0" rtl="0">
              <a:spcBef>
                <a:spcPts val="0"/>
              </a:spcBef>
              <a:buClr>
                <a:srgbClr val="888888"/>
              </a:buClr>
              <a:buSzPct val="25000"/>
              <a:buFont typeface="Arial"/>
              <a:buNone/>
            </a:pPr>
            <a:r>
              <a:rPr lang="en-US">
                <a:solidFill>
                  <a:srgbClr val="000000"/>
                </a:solidFill>
              </a:rPr>
              <a:t>Facilitators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0" y="1644926"/>
            <a:ext cx="9144000" cy="88440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Arial"/>
              <a:buNone/>
            </a:pPr>
            <a:r>
              <a:rPr lang="en-US" dirty="0"/>
              <a:t>What is web accessibility?</a:t>
            </a:r>
          </a:p>
        </p:txBody>
      </p:sp>
      <p:sp>
        <p:nvSpPr>
          <p:cNvPr id="119" name="Shape 119"/>
          <p:cNvSpPr txBox="1"/>
          <p:nvPr/>
        </p:nvSpPr>
        <p:spPr>
          <a:xfrm>
            <a:off x="0" y="2329075"/>
            <a:ext cx="9144000" cy="1408199"/>
          </a:xfrm>
          <a:prstGeom prst="rect">
            <a:avLst/>
          </a:prstGeom>
          <a:noFill/>
          <a:ln>
            <a:noFill/>
          </a:ln>
        </p:spPr>
        <p:txBody>
          <a:bodyPr lIns="91425" tIns="91425" rIns="91425" bIns="91425" anchor="ctr" anchorCtr="0">
            <a:noAutofit/>
          </a:bodyPr>
          <a:lstStyle/>
          <a:p>
            <a:pPr lvl="0" algn="ctr" rtl="0">
              <a:spcBef>
                <a:spcPts val="0"/>
              </a:spcBef>
              <a:buNone/>
            </a:pPr>
            <a:r>
              <a:rPr lang="en-US" sz="4400">
                <a:solidFill>
                  <a:schemeClr val="lt1"/>
                </a:solidFill>
              </a:rPr>
              <a:t>Why should you care?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fade">
                                      <p:cBhvr>
                                        <p:cTn id="7" dur="1000"/>
                                        <p:tgtEl>
                                          <p:spTgt spid="1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9"/>
                                        </p:tgtEl>
                                        <p:attrNameLst>
                                          <p:attrName>style.visibility</p:attrName>
                                        </p:attrNameLst>
                                      </p:cBhvr>
                                      <p:to>
                                        <p:strVal val="visible"/>
                                      </p:to>
                                    </p:set>
                                    <p:animEffect transition="in" filter="fade">
                                      <p:cBhvr>
                                        <p:cTn id="12" dur="10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sldNum" idx="12"/>
          </p:nvPr>
        </p:nvSpPr>
        <p:spPr>
          <a:xfrm>
            <a:off x="6553200" y="4767262"/>
            <a:ext cx="2133599" cy="2739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3</a:t>
            </a:fld>
            <a:endParaRPr lang="en-US" sz="1200">
              <a:solidFill>
                <a:srgbClr val="FFFFFF"/>
              </a:solidFill>
              <a:latin typeface="Arial"/>
              <a:ea typeface="Arial"/>
              <a:cs typeface="Arial"/>
              <a:sym typeface="Arial"/>
            </a:endParaRPr>
          </a:p>
        </p:txBody>
      </p:sp>
      <p:sp>
        <p:nvSpPr>
          <p:cNvPr id="125" name="Shape 125"/>
          <p:cNvSpPr txBox="1">
            <a:spLocks noGrp="1"/>
          </p:cNvSpPr>
          <p:nvPr>
            <p:ph type="subTitle" idx="1"/>
          </p:nvPr>
        </p:nvSpPr>
        <p:spPr>
          <a:xfrm>
            <a:off x="1371600" y="323850"/>
            <a:ext cx="6400799" cy="13143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a:solidFill>
                  <a:srgbClr val="000000"/>
                </a:solidFill>
              </a:rPr>
              <a:t>Let’s check out </a:t>
            </a:r>
          </a:p>
          <a:p>
            <a:pPr marL="0" marR="0" lvl="0" indent="0" algn="ctr" rtl="0">
              <a:spcBef>
                <a:spcPts val="0"/>
              </a:spcBef>
              <a:buClr>
                <a:srgbClr val="888888"/>
              </a:buClr>
              <a:buSzPct val="25000"/>
              <a:buFont typeface="Arial"/>
              <a:buNone/>
            </a:pPr>
            <a:r>
              <a:rPr lang="en-US" u="sng">
                <a:solidFill>
                  <a:srgbClr val="4E2A84"/>
                </a:solidFill>
                <a:hlinkClick r:id="rId3"/>
              </a:rPr>
              <a:t>a page with low accessibility</a:t>
            </a:r>
            <a:r>
              <a:rPr lang="en-US">
                <a:solidFill>
                  <a:srgbClr val="000000"/>
                </a:solidFill>
              </a:rPr>
              <a:t>.</a:t>
            </a:r>
          </a:p>
        </p:txBody>
      </p:sp>
      <p:sp>
        <p:nvSpPr>
          <p:cNvPr id="126" name="Shape 126" title="Recording of a screen reader reading the low accessibility sample page.">
            <a:hlinkClick r:id=""/>
          </p:cNvPr>
          <p:cNvSpPr/>
          <p:nvPr/>
        </p:nvSpPr>
        <p:spPr>
          <a:xfrm>
            <a:off x="2683325" y="1638150"/>
            <a:ext cx="3777350" cy="2833000"/>
          </a:xfrm>
          <a:prstGeom prst="rect">
            <a:avLst/>
          </a:prstGeom>
          <a:blipFill>
            <a:blip r:embed="rId4">
              <a:alphaModFix/>
            </a:blip>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sldNum" idx="12"/>
          </p:nvPr>
        </p:nvSpPr>
        <p:spPr>
          <a:xfrm>
            <a:off x="6553200" y="4767262"/>
            <a:ext cx="2133599" cy="2739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4</a:t>
            </a:fld>
            <a:endParaRPr lang="en-US" sz="1200">
              <a:solidFill>
                <a:srgbClr val="FFFFFF"/>
              </a:solidFill>
              <a:latin typeface="Arial"/>
              <a:ea typeface="Arial"/>
              <a:cs typeface="Arial"/>
              <a:sym typeface="Arial"/>
            </a:endParaRPr>
          </a:p>
        </p:txBody>
      </p:sp>
      <p:sp>
        <p:nvSpPr>
          <p:cNvPr id="132" name="Shape 132"/>
          <p:cNvSpPr txBox="1"/>
          <p:nvPr/>
        </p:nvSpPr>
        <p:spPr>
          <a:xfrm>
            <a:off x="300575" y="127975"/>
            <a:ext cx="3962999" cy="537599"/>
          </a:xfrm>
          <a:prstGeom prst="rect">
            <a:avLst/>
          </a:prstGeom>
          <a:noFill/>
          <a:ln>
            <a:noFill/>
          </a:ln>
        </p:spPr>
        <p:txBody>
          <a:bodyPr lIns="91425" tIns="91425" rIns="91425" bIns="91425" anchor="t" anchorCtr="0">
            <a:noAutofit/>
          </a:bodyPr>
          <a:lstStyle/>
          <a:p>
            <a:pPr lvl="0">
              <a:spcBef>
                <a:spcPts val="0"/>
              </a:spcBef>
              <a:buNone/>
            </a:pPr>
            <a:r>
              <a:rPr lang="en-US" sz="2400"/>
              <a:t>Composing links</a:t>
            </a:r>
          </a:p>
        </p:txBody>
      </p:sp>
      <p:sp>
        <p:nvSpPr>
          <p:cNvPr id="133" name="Shape 133"/>
          <p:cNvSpPr txBox="1"/>
          <p:nvPr/>
        </p:nvSpPr>
        <p:spPr>
          <a:xfrm>
            <a:off x="426275" y="1019375"/>
            <a:ext cx="6429599" cy="537599"/>
          </a:xfrm>
          <a:prstGeom prst="rect">
            <a:avLst/>
          </a:prstGeom>
          <a:noFill/>
          <a:ln>
            <a:noFill/>
          </a:ln>
        </p:spPr>
        <p:txBody>
          <a:bodyPr lIns="91425" tIns="91425" rIns="91425" bIns="91425" anchor="t" anchorCtr="0">
            <a:noAutofit/>
          </a:bodyPr>
          <a:lstStyle/>
          <a:p>
            <a:pPr lvl="0" rtl="0">
              <a:spcBef>
                <a:spcPts val="0"/>
              </a:spcBef>
              <a:buNone/>
            </a:pPr>
            <a:r>
              <a:rPr lang="en-US" sz="3600"/>
              <a:t>Avoid “Click here” terminology.</a:t>
            </a:r>
          </a:p>
          <a:p>
            <a:pPr lvl="0" rtl="0">
              <a:spcBef>
                <a:spcPts val="0"/>
              </a:spcBef>
              <a:buNone/>
            </a:pPr>
            <a:r>
              <a:rPr lang="en-US" sz="1800"/>
              <a:t>Where is </a:t>
            </a:r>
            <a:r>
              <a:rPr lang="en-US" sz="1800" i="1"/>
              <a:t>here</a:t>
            </a:r>
            <a:r>
              <a:rPr lang="en-US" sz="1800"/>
              <a:t>? Be specific and descriptive. </a:t>
            </a:r>
          </a:p>
          <a:p>
            <a:pPr lvl="0" rtl="0">
              <a:spcBef>
                <a:spcPts val="0"/>
              </a:spcBef>
              <a:buNone/>
            </a:pPr>
            <a:r>
              <a:rPr lang="en-US" sz="1800" u="sng">
                <a:solidFill>
                  <a:srgbClr val="4E2A84"/>
                </a:solidFill>
                <a:hlinkClick r:id="rId3"/>
              </a:rPr>
              <a:t>30 Accessibility Tips</a:t>
            </a:r>
            <a:r>
              <a:rPr lang="en-US" sz="1800"/>
              <a:t>, not </a:t>
            </a:r>
            <a:r>
              <a:rPr lang="en-US" sz="1800" u="sng">
                <a:solidFill>
                  <a:srgbClr val="4E2A84"/>
                </a:solidFill>
                <a:hlinkClick r:id="rId3"/>
              </a:rPr>
              <a:t>Click here</a:t>
            </a:r>
            <a:r>
              <a:rPr lang="en-US" sz="1800"/>
              <a:t> to view 30 Accessibility Tips.</a:t>
            </a:r>
          </a:p>
        </p:txBody>
      </p:sp>
      <p:sp>
        <p:nvSpPr>
          <p:cNvPr id="134" name="Shape 134"/>
          <p:cNvSpPr txBox="1"/>
          <p:nvPr/>
        </p:nvSpPr>
        <p:spPr>
          <a:xfrm>
            <a:off x="426275" y="2860300"/>
            <a:ext cx="7318799" cy="537599"/>
          </a:xfrm>
          <a:prstGeom prst="rect">
            <a:avLst/>
          </a:prstGeom>
          <a:noFill/>
          <a:ln>
            <a:noFill/>
          </a:ln>
        </p:spPr>
        <p:txBody>
          <a:bodyPr lIns="91425" tIns="91425" rIns="91425" bIns="91425" anchor="t" anchorCtr="0">
            <a:noAutofit/>
          </a:bodyPr>
          <a:lstStyle/>
          <a:p>
            <a:pPr lvl="0" rtl="0">
              <a:spcBef>
                <a:spcPts val="0"/>
              </a:spcBef>
              <a:buNone/>
            </a:pPr>
            <a:r>
              <a:rPr lang="en-US" sz="3600"/>
              <a:t>Don’t leave URLs out in the open.</a:t>
            </a:r>
          </a:p>
          <a:p>
            <a:pPr lvl="0" rtl="0">
              <a:spcBef>
                <a:spcPts val="0"/>
              </a:spcBef>
              <a:buClr>
                <a:schemeClr val="dk1"/>
              </a:buClr>
              <a:buSzPct val="61111"/>
              <a:buFont typeface="Arial"/>
              <a:buNone/>
            </a:pPr>
            <a:r>
              <a:rPr lang="en-US" sz="1800">
                <a:solidFill>
                  <a:schemeClr val="dk1"/>
                </a:solidFill>
              </a:rPr>
              <a:t>Screenreaders read the whole string in fits and starts.</a:t>
            </a:r>
          </a:p>
          <a:p>
            <a:pPr lvl="0" rtl="0">
              <a:spcBef>
                <a:spcPts val="0"/>
              </a:spcBef>
              <a:buClr>
                <a:schemeClr val="dk1"/>
              </a:buClr>
              <a:buSzPct val="61111"/>
              <a:buFont typeface="Arial"/>
              <a:buNone/>
            </a:pPr>
            <a:r>
              <a:rPr lang="en-US" sz="1800" u="sng">
                <a:solidFill>
                  <a:srgbClr val="4E2A84"/>
                </a:solidFill>
                <a:hlinkClick r:id="rId3"/>
              </a:rPr>
              <a:t>30 Accessibility Tips</a:t>
            </a:r>
            <a:r>
              <a:rPr lang="en-US" sz="1800">
                <a:solidFill>
                  <a:schemeClr val="dk1"/>
                </a:solidFill>
              </a:rPr>
              <a:t>, not </a:t>
            </a:r>
            <a:r>
              <a:rPr lang="en-US" sz="1800" u="sng">
                <a:solidFill>
                  <a:srgbClr val="4E2A84"/>
                </a:solidFill>
                <a:hlinkClick r:id="rId4"/>
              </a:rPr>
              <a:t>http://goo.gl/vmJ50p</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
                                        </p:tgtEl>
                                        <p:attrNameLst>
                                          <p:attrName>style.visibility</p:attrName>
                                        </p:attrNameLst>
                                      </p:cBhvr>
                                      <p:to>
                                        <p:strVal val="visible"/>
                                      </p:to>
                                    </p:set>
                                    <p:animEffect transition="in" filter="fade">
                                      <p:cBhvr>
                                        <p:cTn id="7" dur="1000"/>
                                        <p:tgtEl>
                                          <p:spTgt spid="1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4"/>
                                        </p:tgtEl>
                                        <p:attrNameLst>
                                          <p:attrName>style.visibility</p:attrName>
                                        </p:attrNameLst>
                                      </p:cBhvr>
                                      <p:to>
                                        <p:strVal val="visible"/>
                                      </p:to>
                                    </p:set>
                                    <p:animEffect transition="in" filter="fade">
                                      <p:cBhvr>
                                        <p:cTn id="12" dur="10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sldNum" idx="12"/>
          </p:nvPr>
        </p:nvSpPr>
        <p:spPr>
          <a:xfrm>
            <a:off x="6553200" y="4767262"/>
            <a:ext cx="2133599" cy="2739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5</a:t>
            </a:fld>
            <a:endParaRPr lang="en-US" sz="1200">
              <a:solidFill>
                <a:srgbClr val="FFFFFF"/>
              </a:solidFill>
              <a:latin typeface="Arial"/>
              <a:ea typeface="Arial"/>
              <a:cs typeface="Arial"/>
              <a:sym typeface="Arial"/>
            </a:endParaRPr>
          </a:p>
        </p:txBody>
      </p:sp>
      <p:sp>
        <p:nvSpPr>
          <p:cNvPr id="140" name="Shape 140"/>
          <p:cNvSpPr txBox="1"/>
          <p:nvPr/>
        </p:nvSpPr>
        <p:spPr>
          <a:xfrm>
            <a:off x="300575" y="127975"/>
            <a:ext cx="3602999" cy="537599"/>
          </a:xfrm>
          <a:prstGeom prst="rect">
            <a:avLst/>
          </a:prstGeom>
          <a:noFill/>
          <a:ln>
            <a:noFill/>
          </a:ln>
        </p:spPr>
        <p:txBody>
          <a:bodyPr lIns="91425" tIns="91425" rIns="91425" bIns="91425" anchor="t" anchorCtr="0">
            <a:noAutofit/>
          </a:bodyPr>
          <a:lstStyle/>
          <a:p>
            <a:pPr lvl="0" rtl="0">
              <a:spcBef>
                <a:spcPts val="0"/>
              </a:spcBef>
              <a:buNone/>
            </a:pPr>
            <a:r>
              <a:rPr lang="en-US" sz="2400"/>
              <a:t>Text and image</a:t>
            </a:r>
          </a:p>
        </p:txBody>
      </p:sp>
      <p:sp>
        <p:nvSpPr>
          <p:cNvPr id="141" name="Shape 141"/>
          <p:cNvSpPr txBox="1"/>
          <p:nvPr/>
        </p:nvSpPr>
        <p:spPr>
          <a:xfrm>
            <a:off x="426275" y="1019375"/>
            <a:ext cx="6429599" cy="537599"/>
          </a:xfrm>
          <a:prstGeom prst="rect">
            <a:avLst/>
          </a:prstGeom>
          <a:noFill/>
          <a:ln>
            <a:noFill/>
          </a:ln>
        </p:spPr>
        <p:txBody>
          <a:bodyPr lIns="91425" tIns="91425" rIns="91425" bIns="91425" anchor="t" anchorCtr="0">
            <a:noAutofit/>
          </a:bodyPr>
          <a:lstStyle/>
          <a:p>
            <a:pPr lvl="0" rtl="0">
              <a:spcBef>
                <a:spcPts val="0"/>
              </a:spcBef>
              <a:buNone/>
            </a:pPr>
            <a:r>
              <a:rPr lang="en-US" sz="3600"/>
              <a:t>Text is trapped in images.</a:t>
            </a:r>
          </a:p>
          <a:p>
            <a:pPr lvl="0" rtl="0">
              <a:spcBef>
                <a:spcPts val="0"/>
              </a:spcBef>
              <a:buClr>
                <a:schemeClr val="dk1"/>
              </a:buClr>
              <a:buSzPct val="61111"/>
              <a:buFont typeface="Arial"/>
              <a:buNone/>
            </a:pPr>
            <a:r>
              <a:rPr lang="en-US" sz="1800">
                <a:solidFill>
                  <a:schemeClr val="dk1"/>
                </a:solidFill>
              </a:rPr>
              <a:t>Screenreaders can’t access it to read aloud.</a:t>
            </a:r>
          </a:p>
        </p:txBody>
      </p:sp>
      <p:sp>
        <p:nvSpPr>
          <p:cNvPr id="142" name="Shape 142"/>
          <p:cNvSpPr txBox="1"/>
          <p:nvPr/>
        </p:nvSpPr>
        <p:spPr>
          <a:xfrm>
            <a:off x="426275" y="2403100"/>
            <a:ext cx="7318799" cy="537599"/>
          </a:xfrm>
          <a:prstGeom prst="rect">
            <a:avLst/>
          </a:prstGeom>
          <a:noFill/>
          <a:ln>
            <a:noFill/>
          </a:ln>
        </p:spPr>
        <p:txBody>
          <a:bodyPr lIns="91425" tIns="91425" rIns="91425" bIns="91425" anchor="t" anchorCtr="0">
            <a:noAutofit/>
          </a:bodyPr>
          <a:lstStyle/>
          <a:p>
            <a:pPr lvl="0" rtl="0">
              <a:spcBef>
                <a:spcPts val="0"/>
              </a:spcBef>
              <a:buNone/>
            </a:pPr>
            <a:r>
              <a:rPr lang="en-US" sz="3600"/>
              <a:t>Alt text is easy in Canvas!</a:t>
            </a:r>
          </a:p>
          <a:p>
            <a:pPr lvl="0" rtl="0">
              <a:spcBef>
                <a:spcPts val="0"/>
              </a:spcBef>
              <a:buClr>
                <a:schemeClr val="dk1"/>
              </a:buClr>
              <a:buSzPct val="61111"/>
              <a:buFont typeface="Arial"/>
              <a:buNone/>
            </a:pPr>
            <a:r>
              <a:rPr lang="en-US" sz="1800">
                <a:solidFill>
                  <a:schemeClr val="dk1"/>
                </a:solidFill>
              </a:rPr>
              <a:t>When adding an image using the WYSIWYG editor in Canvas, simply click </a:t>
            </a:r>
            <a:r>
              <a:rPr lang="en-US" sz="1800" i="1">
                <a:solidFill>
                  <a:schemeClr val="dk1"/>
                </a:solidFill>
              </a:rPr>
              <a:t>Embed Image</a:t>
            </a:r>
            <a:r>
              <a:rPr lang="en-US" sz="1800">
                <a:solidFill>
                  <a:schemeClr val="dk1"/>
                </a:solidFill>
              </a:rPr>
              <a:t> and then fill in the </a:t>
            </a:r>
            <a:r>
              <a:rPr lang="en-US" sz="1800" i="1">
                <a:solidFill>
                  <a:schemeClr val="dk1"/>
                </a:solidFill>
              </a:rPr>
              <a:t>Alt text</a:t>
            </a:r>
            <a:r>
              <a:rPr lang="en-US" sz="1800">
                <a:solidFill>
                  <a:schemeClr val="dk1"/>
                </a:solidFill>
              </a:rPr>
              <a:t> attribute in the pop-up.</a:t>
            </a:r>
          </a:p>
          <a:p>
            <a:pPr lvl="0" rtl="0">
              <a:spcBef>
                <a:spcPts val="0"/>
              </a:spcBef>
              <a:buClr>
                <a:schemeClr val="dk1"/>
              </a:buClr>
              <a:buSzPct val="61111"/>
              <a:buFont typeface="Arial"/>
              <a:buNone/>
            </a:pPr>
            <a:r>
              <a:rPr lang="en-US" sz="1800" u="sng">
                <a:solidFill>
                  <a:srgbClr val="4E2A84"/>
                </a:solidFill>
                <a:hlinkClick r:id="rId3"/>
              </a:rPr>
              <a:t>Let us show you how.</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1000"/>
                                        <p:tgtEl>
                                          <p:spTgt spid="1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2"/>
                                        </p:tgtEl>
                                        <p:attrNameLst>
                                          <p:attrName>style.visibility</p:attrName>
                                        </p:attrNameLst>
                                      </p:cBhvr>
                                      <p:to>
                                        <p:strVal val="visible"/>
                                      </p:to>
                                    </p:set>
                                    <p:animEffect transition="in" filter="fade">
                                      <p:cBhvr>
                                        <p:cTn id="12" dur="10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sldNum" idx="12"/>
          </p:nvPr>
        </p:nvSpPr>
        <p:spPr>
          <a:xfrm>
            <a:off x="6553200" y="4767262"/>
            <a:ext cx="2133599" cy="2739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6</a:t>
            </a:fld>
            <a:endParaRPr lang="en-US" sz="1200">
              <a:solidFill>
                <a:srgbClr val="FFFFFF"/>
              </a:solidFill>
              <a:latin typeface="Arial"/>
              <a:ea typeface="Arial"/>
              <a:cs typeface="Arial"/>
              <a:sym typeface="Arial"/>
            </a:endParaRPr>
          </a:p>
        </p:txBody>
      </p:sp>
      <p:sp>
        <p:nvSpPr>
          <p:cNvPr id="148" name="Shape 148"/>
          <p:cNvSpPr txBox="1"/>
          <p:nvPr/>
        </p:nvSpPr>
        <p:spPr>
          <a:xfrm>
            <a:off x="300575" y="127975"/>
            <a:ext cx="3523199" cy="537599"/>
          </a:xfrm>
          <a:prstGeom prst="rect">
            <a:avLst/>
          </a:prstGeom>
          <a:noFill/>
          <a:ln>
            <a:noFill/>
          </a:ln>
        </p:spPr>
        <p:txBody>
          <a:bodyPr lIns="91425" tIns="91425" rIns="91425" bIns="91425" anchor="t" anchorCtr="0">
            <a:noAutofit/>
          </a:bodyPr>
          <a:lstStyle/>
          <a:p>
            <a:pPr lvl="0" rtl="0">
              <a:spcBef>
                <a:spcPts val="0"/>
              </a:spcBef>
              <a:buNone/>
            </a:pPr>
            <a:r>
              <a:rPr lang="en-US" sz="2400"/>
              <a:t>Be descriptive!</a:t>
            </a:r>
          </a:p>
        </p:txBody>
      </p:sp>
      <p:sp>
        <p:nvSpPr>
          <p:cNvPr id="149" name="Shape 149"/>
          <p:cNvSpPr txBox="1"/>
          <p:nvPr/>
        </p:nvSpPr>
        <p:spPr>
          <a:xfrm>
            <a:off x="3505200" y="577000"/>
            <a:ext cx="2133599" cy="537599"/>
          </a:xfrm>
          <a:prstGeom prst="rect">
            <a:avLst/>
          </a:prstGeom>
          <a:noFill/>
          <a:ln>
            <a:noFill/>
          </a:ln>
        </p:spPr>
        <p:txBody>
          <a:bodyPr lIns="91425" tIns="91425" rIns="91425" bIns="91425" anchor="t" anchorCtr="0">
            <a:noAutofit/>
          </a:bodyPr>
          <a:lstStyle/>
          <a:p>
            <a:pPr lvl="0" algn="ctr" rtl="0">
              <a:spcBef>
                <a:spcPts val="0"/>
              </a:spcBef>
              <a:buNone/>
            </a:pPr>
            <a:r>
              <a:rPr lang="en-US" sz="3600"/>
              <a:t>Describe</a:t>
            </a:r>
          </a:p>
        </p:txBody>
      </p:sp>
      <p:sp>
        <p:nvSpPr>
          <p:cNvPr id="150" name="Shape 150"/>
          <p:cNvSpPr txBox="1"/>
          <p:nvPr/>
        </p:nvSpPr>
        <p:spPr>
          <a:xfrm>
            <a:off x="3329850" y="1394600"/>
            <a:ext cx="2484300" cy="537599"/>
          </a:xfrm>
          <a:prstGeom prst="rect">
            <a:avLst/>
          </a:prstGeom>
          <a:noFill/>
          <a:ln>
            <a:noFill/>
          </a:ln>
        </p:spPr>
        <p:txBody>
          <a:bodyPr lIns="91425" tIns="91425" rIns="91425" bIns="91425" anchor="t" anchorCtr="0">
            <a:noAutofit/>
          </a:bodyPr>
          <a:lstStyle/>
          <a:p>
            <a:pPr lvl="0" algn="ctr" rtl="0">
              <a:spcBef>
                <a:spcPts val="0"/>
              </a:spcBef>
              <a:buNone/>
            </a:pPr>
            <a:r>
              <a:rPr lang="en-US" sz="4800">
                <a:solidFill>
                  <a:srgbClr val="4E2A84"/>
                </a:solidFill>
              </a:rPr>
              <a:t>VIDEO</a:t>
            </a:r>
            <a:r>
              <a:rPr lang="en-US" sz="4800"/>
              <a:t>,</a:t>
            </a:r>
          </a:p>
        </p:txBody>
      </p:sp>
      <p:sp>
        <p:nvSpPr>
          <p:cNvPr id="151" name="Shape 151"/>
          <p:cNvSpPr txBox="1"/>
          <p:nvPr/>
        </p:nvSpPr>
        <p:spPr>
          <a:xfrm>
            <a:off x="3182850" y="2118950"/>
            <a:ext cx="2778300" cy="537599"/>
          </a:xfrm>
          <a:prstGeom prst="rect">
            <a:avLst/>
          </a:prstGeom>
          <a:noFill/>
          <a:ln>
            <a:noFill/>
          </a:ln>
        </p:spPr>
        <p:txBody>
          <a:bodyPr lIns="91425" tIns="91425" rIns="91425" bIns="91425" anchor="t" anchorCtr="0">
            <a:noAutofit/>
          </a:bodyPr>
          <a:lstStyle/>
          <a:p>
            <a:pPr lvl="0" algn="ctr" rtl="0">
              <a:spcBef>
                <a:spcPts val="0"/>
              </a:spcBef>
              <a:buNone/>
            </a:pPr>
            <a:r>
              <a:rPr lang="en-US" sz="4800">
                <a:solidFill>
                  <a:srgbClr val="4E2A84"/>
                </a:solidFill>
              </a:rPr>
              <a:t>IMAGES</a:t>
            </a:r>
            <a:r>
              <a:rPr lang="en-US" sz="4800"/>
              <a:t>,</a:t>
            </a:r>
          </a:p>
        </p:txBody>
      </p:sp>
      <p:sp>
        <p:nvSpPr>
          <p:cNvPr id="152" name="Shape 152"/>
          <p:cNvSpPr txBox="1"/>
          <p:nvPr/>
        </p:nvSpPr>
        <p:spPr>
          <a:xfrm>
            <a:off x="2810400" y="2843300"/>
            <a:ext cx="3523199" cy="537599"/>
          </a:xfrm>
          <a:prstGeom prst="rect">
            <a:avLst/>
          </a:prstGeom>
          <a:noFill/>
          <a:ln>
            <a:noFill/>
          </a:ln>
        </p:spPr>
        <p:txBody>
          <a:bodyPr lIns="91425" tIns="91425" rIns="91425" bIns="91425" anchor="t" anchorCtr="0">
            <a:noAutofit/>
          </a:bodyPr>
          <a:lstStyle/>
          <a:p>
            <a:pPr lvl="0" algn="ctr" rtl="0">
              <a:spcBef>
                <a:spcPts val="0"/>
              </a:spcBef>
              <a:buNone/>
            </a:pPr>
            <a:r>
              <a:rPr lang="en-US" sz="4800"/>
              <a:t>and </a:t>
            </a:r>
            <a:r>
              <a:rPr lang="en-US" sz="4800">
                <a:solidFill>
                  <a:srgbClr val="4E2A84"/>
                </a:solidFill>
              </a:rPr>
              <a:t>DATA</a:t>
            </a:r>
          </a:p>
        </p:txBody>
      </p:sp>
      <p:sp>
        <p:nvSpPr>
          <p:cNvPr id="153" name="Shape 153"/>
          <p:cNvSpPr txBox="1"/>
          <p:nvPr/>
        </p:nvSpPr>
        <p:spPr>
          <a:xfrm>
            <a:off x="3329850" y="3794475"/>
            <a:ext cx="2484300" cy="537599"/>
          </a:xfrm>
          <a:prstGeom prst="rect">
            <a:avLst/>
          </a:prstGeom>
          <a:noFill/>
          <a:ln>
            <a:noFill/>
          </a:ln>
        </p:spPr>
        <p:txBody>
          <a:bodyPr lIns="91425" tIns="91425" rIns="91425" bIns="91425" anchor="t" anchorCtr="0">
            <a:noAutofit/>
          </a:bodyPr>
          <a:lstStyle/>
          <a:p>
            <a:pPr lvl="0" algn="ctr" rtl="0">
              <a:spcBef>
                <a:spcPts val="0"/>
              </a:spcBef>
              <a:buNone/>
            </a:pPr>
            <a:r>
              <a:rPr lang="en-US" sz="3600"/>
              <a:t>in text.</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9"/>
                                        </p:tgtEl>
                                        <p:attrNameLst>
                                          <p:attrName>style.visibility</p:attrName>
                                        </p:attrNameLst>
                                      </p:cBhvr>
                                      <p:to>
                                        <p:strVal val="visible"/>
                                      </p:to>
                                    </p:set>
                                    <p:animEffect transition="in" filter="fade">
                                      <p:cBhvr>
                                        <p:cTn id="7" dur="1000"/>
                                        <p:tgtEl>
                                          <p:spTgt spid="149"/>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50"/>
                                        </p:tgtEl>
                                        <p:attrNameLst>
                                          <p:attrName>style.visibility</p:attrName>
                                        </p:attrNameLst>
                                      </p:cBhvr>
                                      <p:to>
                                        <p:strVal val="visible"/>
                                      </p:to>
                                    </p:set>
                                    <p:animEffect transition="in" filter="fade">
                                      <p:cBhvr>
                                        <p:cTn id="11" dur="1000"/>
                                        <p:tgtEl>
                                          <p:spTgt spid="150"/>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51"/>
                                        </p:tgtEl>
                                        <p:attrNameLst>
                                          <p:attrName>style.visibility</p:attrName>
                                        </p:attrNameLst>
                                      </p:cBhvr>
                                      <p:to>
                                        <p:strVal val="visible"/>
                                      </p:to>
                                    </p:set>
                                    <p:animEffect transition="in" filter="fade">
                                      <p:cBhvr>
                                        <p:cTn id="15" dur="1000"/>
                                        <p:tgtEl>
                                          <p:spTgt spid="151"/>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52"/>
                                        </p:tgtEl>
                                        <p:attrNameLst>
                                          <p:attrName>style.visibility</p:attrName>
                                        </p:attrNameLst>
                                      </p:cBhvr>
                                      <p:to>
                                        <p:strVal val="visible"/>
                                      </p:to>
                                    </p:set>
                                    <p:animEffect transition="in" filter="fade">
                                      <p:cBhvr>
                                        <p:cTn id="19" dur="1000"/>
                                        <p:tgtEl>
                                          <p:spTgt spid="152"/>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53"/>
                                        </p:tgtEl>
                                        <p:attrNameLst>
                                          <p:attrName>style.visibility</p:attrName>
                                        </p:attrNameLst>
                                      </p:cBhvr>
                                      <p:to>
                                        <p:strVal val="visible"/>
                                      </p:to>
                                    </p:set>
                                    <p:animEffect transition="in" filter="fade">
                                      <p:cBhvr>
                                        <p:cTn id="23" dur="9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sldNum" idx="12"/>
          </p:nvPr>
        </p:nvSpPr>
        <p:spPr>
          <a:xfrm>
            <a:off x="6553200" y="4767262"/>
            <a:ext cx="2133599" cy="2739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7</a:t>
            </a:fld>
            <a:endParaRPr lang="en-US" sz="1200">
              <a:solidFill>
                <a:srgbClr val="FFFFFF"/>
              </a:solidFill>
              <a:latin typeface="Arial"/>
              <a:ea typeface="Arial"/>
              <a:cs typeface="Arial"/>
              <a:sym typeface="Arial"/>
            </a:endParaRPr>
          </a:p>
        </p:txBody>
      </p:sp>
      <p:sp>
        <p:nvSpPr>
          <p:cNvPr id="159" name="Shape 159"/>
          <p:cNvSpPr txBox="1"/>
          <p:nvPr/>
        </p:nvSpPr>
        <p:spPr>
          <a:xfrm>
            <a:off x="300575" y="127975"/>
            <a:ext cx="4322999" cy="537599"/>
          </a:xfrm>
          <a:prstGeom prst="rect">
            <a:avLst/>
          </a:prstGeom>
          <a:noFill/>
          <a:ln>
            <a:noFill/>
          </a:ln>
        </p:spPr>
        <p:txBody>
          <a:bodyPr lIns="91425" tIns="91425" rIns="91425" bIns="91425" anchor="t" anchorCtr="0">
            <a:noAutofit/>
          </a:bodyPr>
          <a:lstStyle/>
          <a:p>
            <a:pPr lvl="0" rtl="0">
              <a:spcBef>
                <a:spcPts val="0"/>
              </a:spcBef>
              <a:buNone/>
            </a:pPr>
            <a:r>
              <a:rPr lang="en-US" sz="2400"/>
              <a:t>Writing and style</a:t>
            </a:r>
          </a:p>
        </p:txBody>
      </p:sp>
      <p:sp>
        <p:nvSpPr>
          <p:cNvPr id="160" name="Shape 160"/>
          <p:cNvSpPr txBox="1"/>
          <p:nvPr/>
        </p:nvSpPr>
        <p:spPr>
          <a:xfrm>
            <a:off x="426275" y="1171775"/>
            <a:ext cx="6429599" cy="537599"/>
          </a:xfrm>
          <a:prstGeom prst="rect">
            <a:avLst/>
          </a:prstGeom>
          <a:noFill/>
          <a:ln>
            <a:noFill/>
          </a:ln>
        </p:spPr>
        <p:txBody>
          <a:bodyPr lIns="91425" tIns="91425" rIns="91425" bIns="91425" anchor="t" anchorCtr="0">
            <a:noAutofit/>
          </a:bodyPr>
          <a:lstStyle/>
          <a:p>
            <a:pPr lvl="0" rtl="0">
              <a:spcBef>
                <a:spcPts val="0"/>
              </a:spcBef>
              <a:buNone/>
            </a:pPr>
            <a:r>
              <a:rPr lang="en-US" sz="3600"/>
              <a:t>Visual landmarks get lost.</a:t>
            </a:r>
          </a:p>
          <a:p>
            <a:pPr lvl="0" rtl="0">
              <a:spcBef>
                <a:spcPts val="0"/>
              </a:spcBef>
              <a:buClr>
                <a:schemeClr val="dk1"/>
              </a:buClr>
              <a:buSzPct val="61111"/>
              <a:buFont typeface="Arial"/>
              <a:buNone/>
            </a:pPr>
            <a:r>
              <a:rPr lang="en-US" sz="1800">
                <a:solidFill>
                  <a:schemeClr val="dk1"/>
                </a:solidFill>
              </a:rPr>
              <a:t>If a student has difficulty seeing the course, how can they identify “the video above” or “the bold column”?</a:t>
            </a:r>
          </a:p>
        </p:txBody>
      </p:sp>
      <p:sp>
        <p:nvSpPr>
          <p:cNvPr id="161" name="Shape 161"/>
          <p:cNvSpPr txBox="1"/>
          <p:nvPr/>
        </p:nvSpPr>
        <p:spPr>
          <a:xfrm>
            <a:off x="426275" y="2860300"/>
            <a:ext cx="8480400" cy="537599"/>
          </a:xfrm>
          <a:prstGeom prst="rect">
            <a:avLst/>
          </a:prstGeom>
          <a:noFill/>
          <a:ln>
            <a:noFill/>
          </a:ln>
        </p:spPr>
        <p:txBody>
          <a:bodyPr lIns="91425" tIns="91425" rIns="91425" bIns="91425" anchor="t" anchorCtr="0">
            <a:noAutofit/>
          </a:bodyPr>
          <a:lstStyle/>
          <a:p>
            <a:pPr lvl="0" rtl="0">
              <a:spcBef>
                <a:spcPts val="0"/>
              </a:spcBef>
              <a:buNone/>
            </a:pPr>
            <a:r>
              <a:rPr lang="en-US" sz="3600"/>
              <a:t>Unexpanded acronyms can be cryptic.</a:t>
            </a:r>
          </a:p>
          <a:p>
            <a:pPr lvl="0" rtl="0">
              <a:spcBef>
                <a:spcPts val="0"/>
              </a:spcBef>
              <a:buClr>
                <a:schemeClr val="dk1"/>
              </a:buClr>
              <a:buSzPct val="61111"/>
              <a:buFont typeface="Arial"/>
              <a:buNone/>
            </a:pPr>
            <a:r>
              <a:rPr lang="en-US" sz="1800">
                <a:solidFill>
                  <a:schemeClr val="dk1"/>
                </a:solidFill>
              </a:rPr>
              <a:t>Screenreaders read them as words (“edu” becomes “edjoo”).</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0"/>
                                        </p:tgtEl>
                                        <p:attrNameLst>
                                          <p:attrName>style.visibility</p:attrName>
                                        </p:attrNameLst>
                                      </p:cBhvr>
                                      <p:to>
                                        <p:strVal val="visible"/>
                                      </p:to>
                                    </p:set>
                                    <p:animEffect transition="in" filter="fade">
                                      <p:cBhvr>
                                        <p:cTn id="7" dur="1000"/>
                                        <p:tgtEl>
                                          <p:spTgt spid="1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1"/>
                                        </p:tgtEl>
                                        <p:attrNameLst>
                                          <p:attrName>style.visibility</p:attrName>
                                        </p:attrNameLst>
                                      </p:cBhvr>
                                      <p:to>
                                        <p:strVal val="visible"/>
                                      </p:to>
                                    </p:set>
                                    <p:animEffect transition="in" filter="fade">
                                      <p:cBhvr>
                                        <p:cTn id="12" dur="1000"/>
                                        <p:tgtEl>
                                          <p:spTgt spid="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sldNum" idx="12"/>
          </p:nvPr>
        </p:nvSpPr>
        <p:spPr>
          <a:xfrm>
            <a:off x="6553200" y="4767262"/>
            <a:ext cx="2133599" cy="2739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rgbClr val="FFFFFF"/>
                </a:solidFill>
                <a:latin typeface="Arial"/>
                <a:ea typeface="Arial"/>
                <a:cs typeface="Arial"/>
                <a:sym typeface="Arial"/>
              </a:rPr>
              <a:t>8</a:t>
            </a:fld>
            <a:endParaRPr lang="en-US" sz="1200">
              <a:solidFill>
                <a:srgbClr val="FFFFFF"/>
              </a:solidFill>
              <a:latin typeface="Arial"/>
              <a:ea typeface="Arial"/>
              <a:cs typeface="Arial"/>
              <a:sym typeface="Arial"/>
            </a:endParaRPr>
          </a:p>
        </p:txBody>
      </p:sp>
      <p:sp>
        <p:nvSpPr>
          <p:cNvPr id="167" name="Shape 167"/>
          <p:cNvSpPr txBox="1"/>
          <p:nvPr/>
        </p:nvSpPr>
        <p:spPr>
          <a:xfrm>
            <a:off x="300575" y="127975"/>
            <a:ext cx="4322999" cy="537599"/>
          </a:xfrm>
          <a:prstGeom prst="rect">
            <a:avLst/>
          </a:prstGeom>
          <a:noFill/>
          <a:ln>
            <a:noFill/>
          </a:ln>
        </p:spPr>
        <p:txBody>
          <a:bodyPr lIns="91425" tIns="91425" rIns="91425" bIns="91425" anchor="t" anchorCtr="0">
            <a:noAutofit/>
          </a:bodyPr>
          <a:lstStyle/>
          <a:p>
            <a:pPr lvl="0" rtl="0">
              <a:spcBef>
                <a:spcPts val="0"/>
              </a:spcBef>
              <a:buNone/>
            </a:pPr>
            <a:r>
              <a:rPr lang="en-US" sz="2400"/>
              <a:t>Writing and style</a:t>
            </a:r>
          </a:p>
        </p:txBody>
      </p:sp>
      <p:sp>
        <p:nvSpPr>
          <p:cNvPr id="168" name="Shape 168"/>
          <p:cNvSpPr txBox="1"/>
          <p:nvPr/>
        </p:nvSpPr>
        <p:spPr>
          <a:xfrm>
            <a:off x="426275" y="1272225"/>
            <a:ext cx="7318799" cy="537599"/>
          </a:xfrm>
          <a:prstGeom prst="rect">
            <a:avLst/>
          </a:prstGeom>
          <a:noFill/>
          <a:ln>
            <a:noFill/>
          </a:ln>
        </p:spPr>
        <p:txBody>
          <a:bodyPr lIns="91425" tIns="91425" rIns="91425" bIns="91425" anchor="t" anchorCtr="0">
            <a:noAutofit/>
          </a:bodyPr>
          <a:lstStyle/>
          <a:p>
            <a:pPr lvl="0" rtl="0">
              <a:spcBef>
                <a:spcPts val="0"/>
              </a:spcBef>
              <a:buNone/>
            </a:pPr>
            <a:r>
              <a:rPr lang="en-US" sz="3600"/>
              <a:t>Pause and full stop.</a:t>
            </a:r>
          </a:p>
          <a:p>
            <a:pPr lvl="0" rtl="0">
              <a:spcBef>
                <a:spcPts val="0"/>
              </a:spcBef>
              <a:buClr>
                <a:schemeClr val="dk1"/>
              </a:buClr>
              <a:buSzPct val="61111"/>
              <a:buFont typeface="Arial"/>
              <a:buNone/>
            </a:pPr>
            <a:r>
              <a:rPr lang="en-US" sz="1800">
                <a:solidFill>
                  <a:schemeClr val="dk1"/>
                </a:solidFill>
              </a:rPr>
              <a:t>If you don’t do it, the screenreader won’t.</a:t>
            </a:r>
          </a:p>
        </p:txBody>
      </p:sp>
      <p:sp>
        <p:nvSpPr>
          <p:cNvPr id="169" name="Shape 169"/>
          <p:cNvSpPr txBox="1"/>
          <p:nvPr/>
        </p:nvSpPr>
        <p:spPr>
          <a:xfrm>
            <a:off x="426275" y="2720025"/>
            <a:ext cx="7318799" cy="537599"/>
          </a:xfrm>
          <a:prstGeom prst="rect">
            <a:avLst/>
          </a:prstGeom>
          <a:noFill/>
          <a:ln>
            <a:noFill/>
          </a:ln>
        </p:spPr>
        <p:txBody>
          <a:bodyPr lIns="91425" tIns="91425" rIns="91425" bIns="91425" anchor="t" anchorCtr="0">
            <a:noAutofit/>
          </a:bodyPr>
          <a:lstStyle/>
          <a:p>
            <a:pPr lvl="0" rtl="0">
              <a:spcBef>
                <a:spcPts val="0"/>
              </a:spcBef>
              <a:buNone/>
            </a:pPr>
            <a:r>
              <a:rPr lang="en-US" sz="3600"/>
              <a:t>Write out dates.</a:t>
            </a:r>
          </a:p>
          <a:p>
            <a:pPr lvl="0" rtl="0">
              <a:spcBef>
                <a:spcPts val="0"/>
              </a:spcBef>
              <a:buClr>
                <a:schemeClr val="dk1"/>
              </a:buClr>
              <a:buSzPct val="61111"/>
              <a:buFont typeface="Arial"/>
              <a:buNone/>
            </a:pPr>
            <a:r>
              <a:rPr lang="en-US" sz="1800">
                <a:solidFill>
                  <a:schemeClr val="dk1"/>
                </a:solidFill>
              </a:rPr>
              <a:t>Otherwise, screenreaders will read strings of numbers.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fade">
                                      <p:cBhvr>
                                        <p:cTn id="7" dur="1000"/>
                                        <p:tgtEl>
                                          <p:spTgt spid="1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
                                        </p:tgtEl>
                                        <p:attrNameLst>
                                          <p:attrName>style.visibility</p:attrName>
                                        </p:attrNameLst>
                                      </p:cBhvr>
                                      <p:to>
                                        <p:strVal val="visible"/>
                                      </p:to>
                                    </p:set>
                                    <p:animEffect transition="in" filter="fade">
                                      <p:cBhvr>
                                        <p:cTn id="12" dur="10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 - &amp;quot;Planning to Write an &amp;#x0D;Accessible Online Course&amp;quot;&quot;/&gt;&lt;property id=&quot;20307&quot; value=&quot;256&quot;/&gt;&lt;/object&gt;&lt;object type=&quot;3&quot; unique_id=&quot;10004&quot;&gt;&lt;property id=&quot;20148&quot; value=&quot;5&quot;/&gt;&lt;property id=&quot;20300&quot; value=&quot;Slide 2&quot;/&gt;&lt;property id=&quot;20307&quot; value=&quot;257&quot;/&gt;&lt;/object&gt;&lt;object type=&quot;3&quot; unique_id=&quot;10005&quot;&gt;&lt;property id=&quot;20148&quot; value=&quot;5&quot;/&gt;&lt;property id=&quot;20300&quot; value=&quot;Slide 3 - &amp;quot;What is web accessibility?&amp;quot;&quot;/&gt;&lt;property id=&quot;20307&quot; value=&quot;258&quot;/&gt;&lt;/object&gt;&lt;object type=&quot;3&quot; unique_id=&quot;10006&quot;&gt;&lt;property id=&quot;20148&quot; value=&quot;5&quot;/&gt;&lt;property id=&quot;20300&quot; value=&quot;Slide 4&quot;/&gt;&lt;property id=&quot;20307&quot; value=&quot;259&quot;/&gt;&lt;/object&gt;&lt;object type=&quot;3&quot; unique_id=&quot;10007&quot;&gt;&lt;property id=&quot;20148&quot; value=&quot;5&quot;/&gt;&lt;property id=&quot;20300&quot; value=&quot;Slide 5&quot;/&gt;&lt;property id=&quot;20307&quot; value=&quot;260&quot;/&gt;&lt;/object&gt;&lt;object type=&quot;3&quot; unique_id=&quot;10008&quot;&gt;&lt;property id=&quot;20148&quot; value=&quot;5&quot;/&gt;&lt;property id=&quot;20300&quot; value=&quot;Slide 6&quot;/&gt;&lt;property id=&quot;20307&quot; value=&quot;261&quot;/&gt;&lt;/object&gt;&lt;object type=&quot;3&quot; unique_id=&quot;10009&quot;&gt;&lt;property id=&quot;20148&quot; value=&quot;5&quot;/&gt;&lt;property id=&quot;20300&quot; value=&quot;Slide 7&quot;/&gt;&lt;property id=&quot;20307&quot; value=&quot;262&quot;/&gt;&lt;/object&gt;&lt;object type=&quot;3&quot; unique_id=&quot;10010&quot;&gt;&lt;property id=&quot;20148&quot; value=&quot;5&quot;/&gt;&lt;property id=&quot;20300&quot; value=&quot;Slide 8&quot;/&gt;&lt;property id=&quot;20307&quot; value=&quot;263&quot;/&gt;&lt;/object&gt;&lt;object type=&quot;3&quot; unique_id=&quot;10011&quot;&gt;&lt;property id=&quot;20148&quot; value=&quot;5&quot;/&gt;&lt;property id=&quot;20300&quot; value=&quot;Slide 9&quot;/&gt;&lt;property id=&quot;20307&quot; value=&quot;264&quot;/&gt;&lt;/object&gt;&lt;object type=&quot;3&quot; unique_id=&quot;10012&quot;&gt;&lt;property id=&quot;20148&quot; value=&quot;5&quot;/&gt;&lt;property id=&quot;20300&quot; value=&quot;Slide 10&quot;/&gt;&lt;property id=&quot;20307&quot; value=&quot;265&quot;/&gt;&lt;/object&gt;&lt;object type=&quot;3&quot; unique_id=&quot;10013&quot;&gt;&lt;property id=&quot;20148&quot; value=&quot;5&quot;/&gt;&lt;property id=&quot;20300&quot; value=&quot;Slide 11&quot;/&gt;&lt;property id=&quot;20307&quot; value=&quot;266&quot;/&gt;&lt;/object&gt;&lt;object type=&quot;3&quot; unique_id=&quot;10014&quot;&gt;&lt;property id=&quot;20148&quot; value=&quot;5&quot;/&gt;&lt;property id=&quot;20300&quot; value=&quot;Slide 12&quot;/&gt;&lt;property id=&quot;20307&quot; value=&quot;267&quot;/&gt;&lt;/object&gt;&lt;object type=&quot;3&quot; unique_id=&quot;10015&quot;&gt;&lt;property id=&quot;20148&quot; value=&quot;5&quot;/&gt;&lt;property id=&quot;20300&quot; value=&quot;Slide 13 - &amp;quot;Questions?&amp;quot;&quot;/&gt;&lt;property id=&quot;20307&quot; value=&quot;268&quot;/&gt;&lt;/object&gt;&lt;object type=&quot;3&quot; unique_id=&quot;10016&quot;&gt;&lt;property id=&quot;20148&quot; value=&quot;5&quot;/&gt;&lt;property id=&quot;20300&quot; value=&quot;Slide 14 - &amp;quot;Web Accessibility Resources&amp;quot;&quot;/&gt;&lt;property id=&quot;20307&quot; value=&quot;269&quot;/&gt;&lt;/object&gt;&lt;object type=&quot;3&quot; unique_id=&quot;10017&quot;&gt;&lt;property id=&quot;20148&quot; value=&quot;5&quot;/&gt;&lt;property id=&quot;20300&quot; value=&quot;Slide 15 - &amp;quot;Thank you for joining us!&amp;quot;&quot;/&gt;&lt;property id=&quot;20307&quot; value=&quot;270&quot;/&gt;&lt;/object&gt;&lt;/object&gt;&lt;object type=&quot;8&quot; unique_id=&quot;10034&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1066</Words>
  <Application>Microsoft Office PowerPoint</Application>
  <PresentationFormat>On-screen Show (16:9)</PresentationFormat>
  <Paragraphs>129</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Planning to Write an  Accessible Online Course</vt:lpstr>
      <vt:lpstr>PowerPoint Presentation</vt:lpstr>
      <vt:lpstr>What is web accessibility?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Web Accessibility Resources</vt:lpstr>
      <vt:lpstr>Thank you for joining 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to Write an  Accessible Online Course</dc:title>
  <dc:creator>Christine E Scherer</dc:creator>
  <cp:lastModifiedBy>Christine E Scherer</cp:lastModifiedBy>
  <cp:revision>3</cp:revision>
  <dcterms:modified xsi:type="dcterms:W3CDTF">2016-01-07T17:25:21Z</dcterms:modified>
</cp:coreProperties>
</file>